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4" r:id="rId2"/>
    <p:sldId id="258" r:id="rId3"/>
    <p:sldId id="311" r:id="rId4"/>
    <p:sldId id="301" r:id="rId5"/>
    <p:sldId id="276" r:id="rId6"/>
    <p:sldId id="284" r:id="rId7"/>
    <p:sldId id="294" r:id="rId8"/>
    <p:sldId id="296" r:id="rId9"/>
    <p:sldId id="298" r:id="rId10"/>
    <p:sldId id="286" r:id="rId11"/>
    <p:sldId id="278" r:id="rId12"/>
    <p:sldId id="312" r:id="rId13"/>
    <p:sldId id="302" r:id="rId14"/>
    <p:sldId id="309" r:id="rId15"/>
    <p:sldId id="304" r:id="rId16"/>
    <p:sldId id="308" r:id="rId17"/>
    <p:sldId id="305" r:id="rId18"/>
    <p:sldId id="306" r:id="rId19"/>
    <p:sldId id="310" r:id="rId20"/>
    <p:sldId id="299" r:id="rId21"/>
    <p:sldId id="290" r:id="rId22"/>
    <p:sldId id="289" r:id="rId23"/>
    <p:sldId id="291" r:id="rId24"/>
    <p:sldId id="292" r:id="rId25"/>
    <p:sldId id="283" r:id="rId26"/>
    <p:sldId id="293" r:id="rId27"/>
    <p:sldId id="297" r:id="rId28"/>
    <p:sldId id="307" r:id="rId29"/>
    <p:sldId id="271" r:id="rId30"/>
    <p:sldId id="272" r:id="rId31"/>
    <p:sldId id="266" r:id="rId3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2C14"/>
    <a:srgbClr val="2428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4" d="100"/>
          <a:sy n="94" d="100"/>
        </p:scale>
        <p:origin x="115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898F0-C9D8-4078-9708-2EA92D82B35E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42C20-B49F-4634-A585-C6571D78EC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5871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42C20-B49F-4634-A585-C6571D78EC01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021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42C20-B49F-4634-A585-C6571D78EC01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104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652A35-5778-80A1-E6EB-68129DBABB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2845511-2180-72F4-D692-65BE3E1C02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ABD768-C9F4-5D43-44E6-1F2071A94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27741A-6CF0-E948-C587-9AA70044C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9DFBA3-7518-26BB-C520-E4A112A8E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8008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144684-B6BE-1803-036F-8ABB6B5FB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881A7F5-3453-6568-8248-FC57D70163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55FF51-0B81-8114-6113-DA66FCBF5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0ADCCC-2ACE-1E38-76B1-9FC237787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FDAE365-D494-8DB6-5395-E1C7C71B7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009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352F881-DDFC-0600-0BAA-5FF4766D00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AB16FDC-5577-3895-238F-DBF970B805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3BAD54-31EA-6583-2179-D1067C67F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2AD6AE-91BE-890E-C37E-FB4E79352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55FCE41-51A7-7A73-D9DE-8AA49D26B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8063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8FD117-A691-6952-F0AD-03096B310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981E1D9-D50B-7EF9-9F92-16A349B9D8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4C24023-7684-D96F-79EB-FAD5C492A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2A56232-1799-9B04-B9D6-CEC8A8748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5F2704B-B0DF-3262-CEB4-74C9513F4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021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F12499-1E30-F320-961B-21D780572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48D23B-9156-CBF6-F5D0-EBA5966B6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5BB7C-2790-7184-90A3-16799C307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2C23E8-E0FB-9E30-4375-0803681AB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957FC9-7CD3-6149-1374-66F80A460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40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7871E6-1E84-DEE2-0262-1769437FD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14735C7-98D2-3432-C1F2-1C2ABB61BA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08B9BC2-F1C5-6FA2-DDA5-E08F8D09C5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3B1CB9A-EA5E-4639-BC0A-AC65A6D1C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CD6EACA-9131-B1DD-B1FB-7EBD41FDF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6E303EB-6BC5-E522-B005-388A81B15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9006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9926D-A937-7D16-8D5F-809D862EF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556F88-9585-BA2A-64EA-6BD7FD5E82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0281C3-982F-B87B-564F-FAD4DF0453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5FE7C7F-C601-3C30-CB8C-41E096EB8E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027C655-1D7E-68E9-0C55-556E8EADC0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337500E-C657-3E3A-5D05-57655A0CE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5BBE2E7-5A7B-00F7-2795-E36B5CDBD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16659D1-6E08-AD17-3443-1472E84B3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01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786AD5-2C35-9F25-3285-8BCBB3F8F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BBB0D1F-ABDE-BD2C-A454-C70907814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98CB692-7026-4B5E-9278-93026F30F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F44D177-DAF8-26E7-85C9-13B10EC94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0557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8B7C887-C075-DA8D-F3FE-A528E2EFD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DA258FD-00E5-7AE7-431B-91C2AEDBB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BD27BC-BDA4-1C8B-D668-C5F2C1DBF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6266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BECC55-0C61-DCA5-75B9-C79F6986A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88FE96A-14F6-D075-450A-AEF8B7FF3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71762A6-0748-B1D2-3C4E-734C54C3F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82BA9-0AC6-B453-4C00-41F088192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CBFBA1E-B178-A2AC-81D1-C1D851520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1960D0C-7F13-E63A-0E9A-A36064150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4228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43AB01-679B-6BCF-2936-B12BCDC11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6E20516-4D7E-ECEB-4BD2-D6BEBC03A2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2FC0AA-B471-EE4F-974C-B2C4187DA5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53C6DA4-1238-BA64-83BA-E8D62F045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4FCCAE3-35D9-72D3-340D-956F4E67C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E292819-859B-F40D-9735-B5C578653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9985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1587408-7475-3EF0-1C1A-8E85ACEEE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E00F1B-18EB-EF25-F84F-791827DF4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8416899-D27E-8754-AC4E-759E416A79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B9F61D-6EF1-45F0-84AA-CD1D780993D3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E4AA849-8EA7-B346-8F61-1D9CA96CA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9A22022-B779-37CA-496F-D1C9BD064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2C0491-F2CE-4BAD-A8AA-864C874D2F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803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plein air, scène, magasin, texte&#10;&#10;Le contenu généré par l’IA peut être incorrect.">
            <a:extLst>
              <a:ext uri="{FF2B5EF4-FFF2-40B4-BE49-F238E27FC236}">
                <a16:creationId xmlns:a16="http://schemas.microsoft.com/office/drawing/2014/main" id="{16A9FBFC-D357-F0F5-4138-868466897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8" r="1" b="1"/>
          <a:stretch>
            <a:fillRect/>
          </a:stretch>
        </p:blipFill>
        <p:spPr>
          <a:xfrm>
            <a:off x="7794519" y="3506112"/>
            <a:ext cx="4397481" cy="3351888"/>
          </a:xfrm>
          <a:custGeom>
            <a:avLst/>
            <a:gdLst/>
            <a:ahLst/>
            <a:cxnLst/>
            <a:rect l="l" t="t" r="r" b="b"/>
            <a:pathLst>
              <a:path w="4397481" h="3351888">
                <a:moveTo>
                  <a:pt x="0" y="0"/>
                </a:moveTo>
                <a:lnTo>
                  <a:pt x="4397481" y="0"/>
                </a:lnTo>
                <a:lnTo>
                  <a:pt x="4397481" y="3351888"/>
                </a:lnTo>
                <a:lnTo>
                  <a:pt x="1552363" y="3351888"/>
                </a:lnTo>
                <a:close/>
              </a:path>
            </a:pathLst>
          </a:custGeom>
        </p:spPr>
      </p:pic>
      <p:pic>
        <p:nvPicPr>
          <p:cNvPr id="5" name="Image 4" descr="Une image contenant magasin, souvenir, collection, jouet&#10;&#10;Le contenu généré par l’IA peut être incorrect.">
            <a:extLst>
              <a:ext uri="{FF2B5EF4-FFF2-40B4-BE49-F238E27FC236}">
                <a16:creationId xmlns:a16="http://schemas.microsoft.com/office/drawing/2014/main" id="{BB432573-9448-C8CF-5506-EA0191C1AD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38"/>
          <a:stretch>
            <a:fillRect/>
          </a:stretch>
        </p:blipFill>
        <p:spPr>
          <a:xfrm>
            <a:off x="20" y="10"/>
            <a:ext cx="9154673" cy="6863475"/>
          </a:xfrm>
          <a:custGeom>
            <a:avLst/>
            <a:gdLst/>
            <a:ahLst/>
            <a:cxnLst/>
            <a:rect l="l" t="t" r="r" b="b"/>
            <a:pathLst>
              <a:path w="9154693" h="6863485">
                <a:moveTo>
                  <a:pt x="0" y="0"/>
                </a:moveTo>
                <a:lnTo>
                  <a:pt x="5976000" y="0"/>
                </a:lnTo>
                <a:lnTo>
                  <a:pt x="9154693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Image 6" descr="Une image contenant scène, marché, habits, magasin&#10;&#10;Le contenu généré par l’IA peut être incorrect.">
            <a:extLst>
              <a:ext uri="{FF2B5EF4-FFF2-40B4-BE49-F238E27FC236}">
                <a16:creationId xmlns:a16="http://schemas.microsoft.com/office/drawing/2014/main" id="{506E25F9-E29F-47CC-63BE-FA3EE81537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1" r="3" b="18771"/>
          <a:stretch>
            <a:fillRect/>
          </a:stretch>
        </p:blipFill>
        <p:spPr>
          <a:xfrm>
            <a:off x="6168189" y="10"/>
            <a:ext cx="6023811" cy="3346394"/>
          </a:xfrm>
          <a:custGeom>
            <a:avLst/>
            <a:gdLst/>
            <a:ahLst/>
            <a:cxnLst/>
            <a:rect l="l" t="t" r="r" b="b"/>
            <a:pathLst>
              <a:path w="6023811" h="3346404">
                <a:moveTo>
                  <a:pt x="0" y="0"/>
                </a:moveTo>
                <a:lnTo>
                  <a:pt x="6023811" y="0"/>
                </a:lnTo>
                <a:lnTo>
                  <a:pt x="6023811" y="3346404"/>
                </a:lnTo>
                <a:lnTo>
                  <a:pt x="1549824" y="3346404"/>
                </a:lnTo>
                <a:close/>
              </a:path>
            </a:pathLst>
          </a:cu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102BD18-40BE-0E88-3D2A-1BFE90C32AAB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10213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CHOUBROC ©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18F705F-A833-BA92-E562-30580D4A77D6}"/>
              </a:ext>
            </a:extLst>
          </p:cNvPr>
          <p:cNvSpPr txBox="1">
            <a:spLocks/>
          </p:cNvSpPr>
          <p:nvPr/>
        </p:nvSpPr>
        <p:spPr>
          <a:xfrm>
            <a:off x="1524000" y="3266113"/>
            <a:ext cx="9144000" cy="10213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ECF n°2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BD0CF081-DACC-5452-3328-8A7301A94FB5}"/>
              </a:ext>
            </a:extLst>
          </p:cNvPr>
          <p:cNvSpPr txBox="1">
            <a:spLocks/>
          </p:cNvSpPr>
          <p:nvPr/>
        </p:nvSpPr>
        <p:spPr>
          <a:xfrm>
            <a:off x="1596189" y="5735637"/>
            <a:ext cx="9144000" cy="10213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6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Durée min 4h30</a:t>
            </a:r>
          </a:p>
        </p:txBody>
      </p:sp>
    </p:spTree>
    <p:extLst>
      <p:ext uri="{BB962C8B-B14F-4D97-AF65-F5344CB8AC3E}">
        <p14:creationId xmlns:p14="http://schemas.microsoft.com/office/powerpoint/2010/main" val="114239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64DAC-67DF-F3F2-58DD-A2675E686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CF46D12-F96A-034C-C6FD-C54E7B64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813E6BA-5A6B-5572-5896-AE99746B832E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C3CA71-CFF7-511B-DB7F-CF826A19B6D7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AFAF12-0AD5-1E49-78E6-CBB73096525C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F0D35D-0C36-087E-2965-318DE600F9B8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FFE6B23-1269-C77E-A8A3-2F76A03203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666" t="24889" r="29250" b="28148"/>
          <a:stretch>
            <a:fillRect/>
          </a:stretch>
        </p:blipFill>
        <p:spPr>
          <a:xfrm>
            <a:off x="3186430" y="1742907"/>
            <a:ext cx="4886960" cy="32207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1A29C87-5E48-ED53-FC92-961358A61B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8264" y="5227787"/>
            <a:ext cx="3063291" cy="1515327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8F93B483-D273-C502-F560-4576FDAC96D7}"/>
              </a:ext>
            </a:extLst>
          </p:cNvPr>
          <p:cNvSpPr/>
          <p:nvPr/>
        </p:nvSpPr>
        <p:spPr>
          <a:xfrm>
            <a:off x="10332720" y="182880"/>
            <a:ext cx="731520" cy="77216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DA746F-956E-6C81-8192-92FB1F22732B}"/>
              </a:ext>
            </a:extLst>
          </p:cNvPr>
          <p:cNvSpPr/>
          <p:nvPr/>
        </p:nvSpPr>
        <p:spPr>
          <a:xfrm>
            <a:off x="7934960" y="4613107"/>
            <a:ext cx="3830320" cy="12293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Nom du formulaire : contact ou form-</a:t>
            </a:r>
            <a:r>
              <a:rPr lang="fr-FR" dirty="0" err="1"/>
              <a:t>contact.php</a:t>
            </a:r>
            <a:endParaRPr lang="fr-FR" dirty="0"/>
          </a:p>
          <a:p>
            <a:pPr algn="ctr"/>
            <a:r>
              <a:rPr lang="fr-FR" dirty="0"/>
              <a:t>Action = </a:t>
            </a:r>
            <a:r>
              <a:rPr lang="fr-FR" dirty="0" err="1"/>
              <a:t>add-contact.php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3124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106C68C6-33B9-4E37-EB0A-EB99E116E4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2333" t="17629" r="13667" b="30666"/>
          <a:stretch>
            <a:fillRect/>
          </a:stretch>
        </p:blipFill>
        <p:spPr>
          <a:xfrm>
            <a:off x="6065520" y="1902460"/>
            <a:ext cx="2844800" cy="344734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4280F56-D04B-268C-E504-8729D2BEF0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4672" y="2014555"/>
            <a:ext cx="2636688" cy="341316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F98ACD2-16A7-1F78-29EF-7AEFED1B276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8236BC1-0EF6-DAAE-B5A6-F3289015FFDC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DD6235-0121-1B8F-D150-48BFB189172B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2A6C4E-8DDA-9A9A-2916-27A7D750418A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B27615-447B-806F-4EE8-EC7422ABDA44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545446D6-80D3-83C8-4F51-BEE000AC5268}"/>
              </a:ext>
            </a:extLst>
          </p:cNvPr>
          <p:cNvSpPr/>
          <p:nvPr/>
        </p:nvSpPr>
        <p:spPr>
          <a:xfrm>
            <a:off x="10332720" y="182880"/>
            <a:ext cx="731520" cy="77216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192D59A-6B4D-5353-62CD-9F4D342F9BA1}"/>
              </a:ext>
            </a:extLst>
          </p:cNvPr>
          <p:cNvSpPr/>
          <p:nvPr/>
        </p:nvSpPr>
        <p:spPr>
          <a:xfrm>
            <a:off x="304800" y="6096000"/>
            <a:ext cx="4074160" cy="48776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Le lien PAYPAL est inactif et représenté par un bouton…</a:t>
            </a:r>
          </a:p>
        </p:txBody>
      </p:sp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FADA0B68-B03C-B355-5A2F-948F114D1336}"/>
              </a:ext>
            </a:extLst>
          </p:cNvPr>
          <p:cNvSpPr/>
          <p:nvPr/>
        </p:nvSpPr>
        <p:spPr>
          <a:xfrm rot="13913762">
            <a:off x="8273683" y="5354107"/>
            <a:ext cx="2225040" cy="475693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33CA65-8002-1BAB-B5E6-8B0FB357C3F5}"/>
              </a:ext>
            </a:extLst>
          </p:cNvPr>
          <p:cNvSpPr/>
          <p:nvPr/>
        </p:nvSpPr>
        <p:spPr>
          <a:xfrm>
            <a:off x="6807200" y="5842000"/>
            <a:ext cx="4551680" cy="9347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Un clic sur le bouton ajouté, provoque un  ajout dans une table…</a:t>
            </a:r>
          </a:p>
          <a:p>
            <a:pPr algn="ctr"/>
            <a:r>
              <a:rPr lang="fr-FR" dirty="0">
                <a:solidFill>
                  <a:schemeClr val="bg2"/>
                </a:solidFill>
                <a:highlight>
                  <a:srgbClr val="FF0000"/>
                </a:highlight>
              </a:rPr>
              <a:t>Le client par défaut est 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9D6044-6CF2-306F-9360-F1CB60D767EA}"/>
              </a:ext>
            </a:extLst>
          </p:cNvPr>
          <p:cNvSpPr/>
          <p:nvPr/>
        </p:nvSpPr>
        <p:spPr>
          <a:xfrm>
            <a:off x="101411" y="3233420"/>
            <a:ext cx="2956749" cy="12293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Nom du formulaire : catalogue OU form-</a:t>
            </a:r>
            <a:r>
              <a:rPr lang="fr-FR" dirty="0" err="1"/>
              <a:t>vente.php</a:t>
            </a:r>
            <a:endParaRPr lang="fr-FR" dirty="0"/>
          </a:p>
          <a:p>
            <a:pPr algn="ctr"/>
            <a:r>
              <a:rPr lang="fr-FR" dirty="0"/>
              <a:t>Action = </a:t>
            </a:r>
            <a:r>
              <a:rPr lang="fr-FR" dirty="0" err="1"/>
              <a:t>add-vente.php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7521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966092-D3BB-4515-F2F2-8AD0595CA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Ajout au panier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707421-DF00-7F1A-EF46-E8596EF052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Lorsqu’on ajoute un produit (</a:t>
            </a:r>
            <a:r>
              <a:rPr lang="fr-FR" dirty="0">
                <a:solidFill>
                  <a:schemeClr val="bg2"/>
                </a:solidFill>
                <a:highlight>
                  <a:srgbClr val="FF0000"/>
                </a:highlight>
              </a:rPr>
              <a:t>on ne gère pas de panier, cependant…</a:t>
            </a:r>
            <a:r>
              <a:rPr lang="fr-FR" dirty="0"/>
              <a:t>),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Le clic provoque l’ajout d’une commande (détail de commande),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Au clic on vérifie la quantité en stock,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Au clic on soustrait le nombre d’article commandé selon la quantité en stock,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Au clic on met à jour le stock (soustraction),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Le client suivant ne peut plus passer commande s’il n’y a plus de stock…</a:t>
            </a:r>
          </a:p>
        </p:txBody>
      </p:sp>
    </p:spTree>
    <p:extLst>
      <p:ext uri="{BB962C8B-B14F-4D97-AF65-F5344CB8AC3E}">
        <p14:creationId xmlns:p14="http://schemas.microsoft.com/office/powerpoint/2010/main" val="695187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ureaux vides openspace">
            <a:extLst>
              <a:ext uri="{FF2B5EF4-FFF2-40B4-BE49-F238E27FC236}">
                <a16:creationId xmlns:a16="http://schemas.microsoft.com/office/drawing/2014/main" id="{4091F52D-7180-9186-5EB0-A20D97F821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387" b="1497"/>
          <a:stretch>
            <a:fillRect/>
          </a:stretch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866182-FB5F-93F6-CA6A-A6C5986A3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Back-Office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0CAC1BE-2D3F-B79D-689A-4B8E470BE2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dirty="0" err="1">
                <a:solidFill>
                  <a:srgbClr val="FFFFFF"/>
                </a:solidFill>
              </a:rPr>
              <a:t>Ajouter</a:t>
            </a:r>
            <a:r>
              <a:rPr lang="en-US" dirty="0">
                <a:solidFill>
                  <a:srgbClr val="FFFFFF"/>
                </a:solidFill>
              </a:rPr>
              <a:t>, Modifier, </a:t>
            </a:r>
            <a:r>
              <a:rPr lang="en-US" dirty="0" err="1">
                <a:solidFill>
                  <a:srgbClr val="FFFFFF"/>
                </a:solidFill>
              </a:rPr>
              <a:t>Supprimer</a:t>
            </a:r>
            <a:r>
              <a:rPr lang="en-US" dirty="0">
                <a:solidFill>
                  <a:srgbClr val="FFFFFF"/>
                </a:solidFill>
              </a:rPr>
              <a:t> un article…</a:t>
            </a:r>
          </a:p>
        </p:txBody>
      </p:sp>
    </p:spTree>
    <p:extLst>
      <p:ext uri="{BB962C8B-B14F-4D97-AF65-F5344CB8AC3E}">
        <p14:creationId xmlns:p14="http://schemas.microsoft.com/office/powerpoint/2010/main" val="1205548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656232F-A45F-352C-DDBD-75E98CA0A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Description des pages du Back-Office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1E26E3E7-0FD4-A231-AECC-87FE30CFEC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627971"/>
              </p:ext>
            </p:extLst>
          </p:nvPr>
        </p:nvGraphicFramePr>
        <p:xfrm>
          <a:off x="370839" y="1690688"/>
          <a:ext cx="11450321" cy="345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2960">
                  <a:extLst>
                    <a:ext uri="{9D8B030D-6E8A-4147-A177-3AD203B41FA5}">
                      <a16:colId xmlns:a16="http://schemas.microsoft.com/office/drawing/2014/main" val="4192721935"/>
                    </a:ext>
                  </a:extLst>
                </a:gridCol>
                <a:gridCol w="2109812">
                  <a:extLst>
                    <a:ext uri="{9D8B030D-6E8A-4147-A177-3AD203B41FA5}">
                      <a16:colId xmlns:a16="http://schemas.microsoft.com/office/drawing/2014/main" val="2983880459"/>
                    </a:ext>
                  </a:extLst>
                </a:gridCol>
                <a:gridCol w="5682222">
                  <a:extLst>
                    <a:ext uri="{9D8B030D-6E8A-4147-A177-3AD203B41FA5}">
                      <a16:colId xmlns:a16="http://schemas.microsoft.com/office/drawing/2014/main" val="976517802"/>
                    </a:ext>
                  </a:extLst>
                </a:gridCol>
                <a:gridCol w="2805327">
                  <a:extLst>
                    <a:ext uri="{9D8B030D-6E8A-4147-A177-3AD203B41FA5}">
                      <a16:colId xmlns:a16="http://schemas.microsoft.com/office/drawing/2014/main" val="3269408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Pages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Nom page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6760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dirty="0"/>
                        <a:t>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Page d’identification pour accéder à la partie ADMIN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err="1"/>
                        <a:t>Index.php</a:t>
                      </a:r>
                      <a:r>
                        <a:rPr lang="fr-FR" sz="1600" dirty="0"/>
                        <a:t> OU form-</a:t>
                      </a:r>
                      <a:r>
                        <a:rPr lang="fr-FR" sz="1600" dirty="0" err="1"/>
                        <a:t>connect.php</a:t>
                      </a:r>
                      <a:endParaRPr lang="fr-FR" sz="1600" dirty="0"/>
                    </a:p>
                    <a:p>
                      <a:r>
                        <a:rPr lang="fr-FR" sz="1600" dirty="0"/>
                        <a:t>Action =  </a:t>
                      </a:r>
                      <a:r>
                        <a:rPr lang="fr-FR" sz="1600" dirty="0" err="1"/>
                        <a:t>auth.php</a:t>
                      </a:r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045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dirty="0"/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Dashboard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Tableau de bord lorsqu’on est connecté, pour accéder aux éléments du back-office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err="1"/>
                        <a:t>Dashboard.php</a:t>
                      </a:r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079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dirty="0"/>
                        <a:t>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Entrée en stock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Formulaire + Liste des entrées en stock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Form-</a:t>
                      </a:r>
                      <a:r>
                        <a:rPr lang="fr-FR" sz="1600" dirty="0" err="1"/>
                        <a:t>stock.php</a:t>
                      </a:r>
                      <a:endParaRPr lang="fr-FR" sz="1600" dirty="0"/>
                    </a:p>
                    <a:p>
                      <a:r>
                        <a:rPr lang="fr-FR" sz="1600" dirty="0" err="1"/>
                        <a:t>Add-stock.php</a:t>
                      </a:r>
                      <a:r>
                        <a:rPr lang="fr-FR" sz="1600" dirty="0"/>
                        <a:t> (action form)</a:t>
                      </a:r>
                    </a:p>
                    <a:p>
                      <a:r>
                        <a:rPr lang="fr-FR" sz="1600" dirty="0"/>
                        <a:t>Liste-</a:t>
                      </a:r>
                      <a:r>
                        <a:rPr lang="fr-FR" sz="1600" dirty="0" err="1"/>
                        <a:t>stock.php</a:t>
                      </a:r>
                      <a:endParaRPr lang="fr-FR" sz="1600" dirty="0"/>
                    </a:p>
                    <a:p>
                      <a:r>
                        <a:rPr lang="fr-FR" sz="1600" dirty="0"/>
                        <a:t>Affiche-</a:t>
                      </a:r>
                      <a:r>
                        <a:rPr lang="fr-FR" sz="1600" dirty="0" err="1"/>
                        <a:t>stock.php</a:t>
                      </a:r>
                      <a:r>
                        <a:rPr lang="fr-FR" sz="1600" dirty="0"/>
                        <a:t> (inclus dans Liste-</a:t>
                      </a:r>
                      <a:r>
                        <a:rPr lang="fr-FR" sz="1600" dirty="0" err="1"/>
                        <a:t>stock.php</a:t>
                      </a:r>
                      <a:r>
                        <a:rPr lang="fr-FR" sz="16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873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 dirty="0"/>
                        <a:t>P4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Liste des commandes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Liste des commandes clients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/>
                        <a:t>Liste-</a:t>
                      </a:r>
                      <a:r>
                        <a:rPr lang="fr-FR" sz="1600" dirty="0" err="1"/>
                        <a:t>commande.php</a:t>
                      </a:r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6305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2306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6445C-138D-9583-691C-065DA0691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6E208F8-ADAF-3EDD-D791-1ED3924533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AAD8B5-B62F-168A-1BE7-16BFB5BF9E52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3E606D-85A5-FB3D-857D-DD9A1050A7C0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8213AA-752B-55B7-C613-3D01188C2B45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5EC73E-64A7-951B-173A-9C02D64AF9C8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61A5A4-2F69-BD48-34BC-4F98E6EF573A}"/>
              </a:ext>
            </a:extLst>
          </p:cNvPr>
          <p:cNvSpPr/>
          <p:nvPr/>
        </p:nvSpPr>
        <p:spPr>
          <a:xfrm>
            <a:off x="3921760" y="2713990"/>
            <a:ext cx="3383280" cy="34290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rgbClr val="4D2C14"/>
                </a:solidFill>
              </a:rPr>
              <a:t>Identifiant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F73AB3-BA4D-581B-E57A-722C105D72A2}"/>
              </a:ext>
            </a:extLst>
          </p:cNvPr>
          <p:cNvSpPr/>
          <p:nvPr/>
        </p:nvSpPr>
        <p:spPr>
          <a:xfrm>
            <a:off x="3921760" y="3221990"/>
            <a:ext cx="3383280" cy="34290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rgbClr val="4D2C14"/>
                </a:solidFill>
              </a:rPr>
              <a:t>Mot de passe</a:t>
            </a:r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3B7ECF03-300C-2569-D5E5-F9050AC05329}"/>
              </a:ext>
            </a:extLst>
          </p:cNvPr>
          <p:cNvSpPr/>
          <p:nvPr/>
        </p:nvSpPr>
        <p:spPr>
          <a:xfrm>
            <a:off x="1442720" y="2580640"/>
            <a:ext cx="2235200" cy="6413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E-Mail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F5B59F-4DA4-89F2-ED0C-E5D21525659F}"/>
              </a:ext>
            </a:extLst>
          </p:cNvPr>
          <p:cNvSpPr/>
          <p:nvPr/>
        </p:nvSpPr>
        <p:spPr>
          <a:xfrm>
            <a:off x="991171" y="5794692"/>
            <a:ext cx="1933042" cy="307658"/>
          </a:xfrm>
          <a:prstGeom prst="rect">
            <a:avLst/>
          </a:prstGeom>
          <a:solidFill>
            <a:srgbClr val="4D2C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#4D2C14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AE5482-E670-B70A-0EDA-0F69C3BB21CB}"/>
              </a:ext>
            </a:extLst>
          </p:cNvPr>
          <p:cNvSpPr/>
          <p:nvPr/>
        </p:nvSpPr>
        <p:spPr>
          <a:xfrm>
            <a:off x="4409440" y="3893026"/>
            <a:ext cx="2121573" cy="555308"/>
          </a:xfrm>
          <a:prstGeom prst="rect">
            <a:avLst/>
          </a:prstGeom>
          <a:solidFill>
            <a:srgbClr val="4D2C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Connexion</a:t>
            </a:r>
          </a:p>
        </p:txBody>
      </p:sp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B9702F8C-7954-DE60-5482-2FBE86F295EC}"/>
              </a:ext>
            </a:extLst>
          </p:cNvPr>
          <p:cNvSpPr/>
          <p:nvPr/>
        </p:nvSpPr>
        <p:spPr>
          <a:xfrm rot="19646478">
            <a:off x="2086609" y="4602289"/>
            <a:ext cx="2235200" cy="6413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DDAA37-0C0B-9266-EAA9-F33293C968BA}"/>
              </a:ext>
            </a:extLst>
          </p:cNvPr>
          <p:cNvSpPr/>
          <p:nvPr/>
        </p:nvSpPr>
        <p:spPr>
          <a:xfrm>
            <a:off x="444399" y="1659794"/>
            <a:ext cx="4633061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rgbClr val="4D2C14"/>
                </a:solidFill>
              </a:rPr>
              <a:t>Accès à l’arrière-boutique (index)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34CEE9B8-71D9-D072-AEBF-7B46616FFE5B}"/>
              </a:ext>
            </a:extLst>
          </p:cNvPr>
          <p:cNvSpPr/>
          <p:nvPr/>
        </p:nvSpPr>
        <p:spPr>
          <a:xfrm>
            <a:off x="10332720" y="182880"/>
            <a:ext cx="731520" cy="772160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P1</a:t>
            </a:r>
          </a:p>
        </p:txBody>
      </p:sp>
    </p:spTree>
    <p:extLst>
      <p:ext uri="{BB962C8B-B14F-4D97-AF65-F5344CB8AC3E}">
        <p14:creationId xmlns:p14="http://schemas.microsoft.com/office/powerpoint/2010/main" val="1606348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F2DCC-3B64-44C9-07F9-50702A063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DEAC3ED-5A4B-C47D-445A-63AFDCC32C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D5200B0-39CE-38A1-3042-C3E78A3B5BC1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D670BC-CD22-6A78-979F-0F471F208EB8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21DE87-09F2-8645-F9F8-8ED576B92716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A8ED7BF-4FAE-E692-3ED1-6CFCBEC1CE9D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91A7CFB-7241-0AEB-3C05-C5B944C9B9E8}"/>
              </a:ext>
            </a:extLst>
          </p:cNvPr>
          <p:cNvSpPr/>
          <p:nvPr/>
        </p:nvSpPr>
        <p:spPr>
          <a:xfrm>
            <a:off x="444399" y="1659794"/>
            <a:ext cx="5092801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rgbClr val="4D2C14"/>
                </a:solidFill>
              </a:rPr>
              <a:t>Bienvenue dans l’arrière-boutique (</a:t>
            </a:r>
            <a:r>
              <a:rPr lang="fr-FR" dirty="0" err="1">
                <a:solidFill>
                  <a:srgbClr val="4D2C14"/>
                </a:solidFill>
              </a:rPr>
              <a:t>dashboard</a:t>
            </a:r>
            <a:r>
              <a:rPr lang="fr-FR" dirty="0">
                <a:solidFill>
                  <a:srgbClr val="4D2C14"/>
                </a:solidFill>
              </a:rPr>
              <a:t>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6525C1-728A-AECF-4B34-3ADBA1BFCD4F}"/>
              </a:ext>
            </a:extLst>
          </p:cNvPr>
          <p:cNvSpPr/>
          <p:nvPr/>
        </p:nvSpPr>
        <p:spPr>
          <a:xfrm>
            <a:off x="530187" y="2521426"/>
            <a:ext cx="3574453" cy="555308"/>
          </a:xfrm>
          <a:prstGeom prst="rect">
            <a:avLst/>
          </a:prstGeom>
          <a:solidFill>
            <a:srgbClr val="4D2C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Entrées en stock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5D0EF3-C3CA-C07B-0425-6F20E5D0D49E}"/>
              </a:ext>
            </a:extLst>
          </p:cNvPr>
          <p:cNvSpPr/>
          <p:nvPr/>
        </p:nvSpPr>
        <p:spPr>
          <a:xfrm>
            <a:off x="530187" y="3225959"/>
            <a:ext cx="3574453" cy="555308"/>
          </a:xfrm>
          <a:prstGeom prst="rect">
            <a:avLst/>
          </a:prstGeom>
          <a:solidFill>
            <a:srgbClr val="4D2C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Liste des commandes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BD8BBAD-3E27-D19A-78AD-FA6A4D127E66}"/>
              </a:ext>
            </a:extLst>
          </p:cNvPr>
          <p:cNvSpPr/>
          <p:nvPr/>
        </p:nvSpPr>
        <p:spPr>
          <a:xfrm>
            <a:off x="10332720" y="182880"/>
            <a:ext cx="731520" cy="772160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P2</a:t>
            </a:r>
          </a:p>
        </p:txBody>
      </p:sp>
    </p:spTree>
    <p:extLst>
      <p:ext uri="{BB962C8B-B14F-4D97-AF65-F5344CB8AC3E}">
        <p14:creationId xmlns:p14="http://schemas.microsoft.com/office/powerpoint/2010/main" val="4055530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5CB4F-4890-152E-5C63-042CC051F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67E40BA-0357-7782-7810-E19EB6E67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D3A2DED-1C22-3813-236F-11427E58AD92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AD12DA-EC5C-1A4E-CE64-758CA012D8E9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7B70CF-B8BA-4E83-B55D-B2E44262E8BC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D54A4D-7E05-6884-72B8-08F3747AE02A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CF52033-0E3F-F1AF-6B94-DAF359CC1B79}"/>
              </a:ext>
            </a:extLst>
          </p:cNvPr>
          <p:cNvSpPr/>
          <p:nvPr/>
        </p:nvSpPr>
        <p:spPr>
          <a:xfrm>
            <a:off x="3921760" y="2346960"/>
            <a:ext cx="4023360" cy="70993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 err="1">
                <a:solidFill>
                  <a:srgbClr val="4D2C14"/>
                </a:solidFill>
              </a:rPr>
              <a:t>Libéllé</a:t>
            </a:r>
            <a:endParaRPr lang="fr-FR" dirty="0">
              <a:solidFill>
                <a:srgbClr val="4D2C14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19079A-6D89-3E27-486B-355C9D169BA3}"/>
              </a:ext>
            </a:extLst>
          </p:cNvPr>
          <p:cNvSpPr/>
          <p:nvPr/>
        </p:nvSpPr>
        <p:spPr>
          <a:xfrm>
            <a:off x="3921760" y="3221990"/>
            <a:ext cx="4023360" cy="34290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rgbClr val="4D2C14"/>
                </a:solidFill>
              </a:rPr>
              <a:t>Prix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CAA456-114E-62E9-667A-32255402D61E}"/>
              </a:ext>
            </a:extLst>
          </p:cNvPr>
          <p:cNvSpPr/>
          <p:nvPr/>
        </p:nvSpPr>
        <p:spPr>
          <a:xfrm>
            <a:off x="201213" y="4323574"/>
            <a:ext cx="1933042" cy="307658"/>
          </a:xfrm>
          <a:prstGeom prst="rect">
            <a:avLst/>
          </a:prstGeom>
          <a:solidFill>
            <a:srgbClr val="4D2C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#4D2C14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D91731-00C4-3EF3-1257-B45F4A6DD29F}"/>
              </a:ext>
            </a:extLst>
          </p:cNvPr>
          <p:cNvSpPr/>
          <p:nvPr/>
        </p:nvSpPr>
        <p:spPr>
          <a:xfrm>
            <a:off x="3336887" y="3729990"/>
            <a:ext cx="1684693" cy="445770"/>
          </a:xfrm>
          <a:prstGeom prst="rect">
            <a:avLst/>
          </a:prstGeom>
          <a:solidFill>
            <a:srgbClr val="4D2C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Ajouter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54FEAE4-1FDB-2EA0-A6DE-79997C894262}"/>
              </a:ext>
            </a:extLst>
          </p:cNvPr>
          <p:cNvSpPr/>
          <p:nvPr/>
        </p:nvSpPr>
        <p:spPr>
          <a:xfrm>
            <a:off x="6563360" y="168736"/>
            <a:ext cx="5557520" cy="93472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Par défaut la quantité est égale à 1, cependant, il faut prévoir une éventualité qu’il y en ait davantage…</a:t>
            </a:r>
          </a:p>
        </p:txBody>
      </p:sp>
      <p:sp>
        <p:nvSpPr>
          <p:cNvPr id="14" name="Flèche : bas 13">
            <a:extLst>
              <a:ext uri="{FF2B5EF4-FFF2-40B4-BE49-F238E27FC236}">
                <a16:creationId xmlns:a16="http://schemas.microsoft.com/office/drawing/2014/main" id="{09BAD37C-F0FE-08B0-318B-87424676A668}"/>
              </a:ext>
            </a:extLst>
          </p:cNvPr>
          <p:cNvSpPr/>
          <p:nvPr/>
        </p:nvSpPr>
        <p:spPr>
          <a:xfrm>
            <a:off x="6563360" y="1197610"/>
            <a:ext cx="1178560" cy="10668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F4A9241-BA5D-E006-A044-2F1BD1A1AAE9}"/>
              </a:ext>
            </a:extLst>
          </p:cNvPr>
          <p:cNvSpPr/>
          <p:nvPr/>
        </p:nvSpPr>
        <p:spPr>
          <a:xfrm>
            <a:off x="5124113" y="3729990"/>
            <a:ext cx="1684693" cy="4457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Modifier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02387D0-8711-8128-2F63-3CF11846B2CF}"/>
              </a:ext>
            </a:extLst>
          </p:cNvPr>
          <p:cNvSpPr/>
          <p:nvPr/>
        </p:nvSpPr>
        <p:spPr>
          <a:xfrm>
            <a:off x="6911339" y="3729990"/>
            <a:ext cx="1684693" cy="4457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Supprimer</a:t>
            </a:r>
          </a:p>
        </p:txBody>
      </p:sp>
      <p:sp>
        <p:nvSpPr>
          <p:cNvPr id="18" name="Flèche : droite 17">
            <a:extLst>
              <a:ext uri="{FF2B5EF4-FFF2-40B4-BE49-F238E27FC236}">
                <a16:creationId xmlns:a16="http://schemas.microsoft.com/office/drawing/2014/main" id="{B7DCCE73-567E-BB67-5A48-D30B8C633C02}"/>
              </a:ext>
            </a:extLst>
          </p:cNvPr>
          <p:cNvSpPr/>
          <p:nvPr/>
        </p:nvSpPr>
        <p:spPr>
          <a:xfrm rot="17483579">
            <a:off x="5226464" y="4581031"/>
            <a:ext cx="1240840" cy="5080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 : droite 18">
            <a:extLst>
              <a:ext uri="{FF2B5EF4-FFF2-40B4-BE49-F238E27FC236}">
                <a16:creationId xmlns:a16="http://schemas.microsoft.com/office/drawing/2014/main" id="{37B992FC-841E-5732-CE2E-4A0CB18EFC39}"/>
              </a:ext>
            </a:extLst>
          </p:cNvPr>
          <p:cNvSpPr/>
          <p:nvPr/>
        </p:nvSpPr>
        <p:spPr>
          <a:xfrm rot="17483579">
            <a:off x="6550884" y="4592083"/>
            <a:ext cx="1240840" cy="5080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3E278C-B643-B117-652D-39882623E08D}"/>
              </a:ext>
            </a:extLst>
          </p:cNvPr>
          <p:cNvSpPr/>
          <p:nvPr/>
        </p:nvSpPr>
        <p:spPr>
          <a:xfrm>
            <a:off x="4419600" y="5646420"/>
            <a:ext cx="3918287" cy="4457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Sont des Href…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E86371C-E5B6-52DC-62C0-7B0D10AFCB08}"/>
              </a:ext>
            </a:extLst>
          </p:cNvPr>
          <p:cNvSpPr/>
          <p:nvPr/>
        </p:nvSpPr>
        <p:spPr>
          <a:xfrm>
            <a:off x="208851" y="4775757"/>
            <a:ext cx="1933042" cy="30765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#00B050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0184D0A-CA62-9C3E-28E4-967AA6BB3E45}"/>
              </a:ext>
            </a:extLst>
          </p:cNvPr>
          <p:cNvSpPr/>
          <p:nvPr/>
        </p:nvSpPr>
        <p:spPr>
          <a:xfrm>
            <a:off x="208851" y="5227940"/>
            <a:ext cx="1933042" cy="30765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#FF0000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525432D-9CC4-95BC-F1A8-FD015ECA8DE9}"/>
              </a:ext>
            </a:extLst>
          </p:cNvPr>
          <p:cNvSpPr/>
          <p:nvPr/>
        </p:nvSpPr>
        <p:spPr>
          <a:xfrm>
            <a:off x="444399" y="1659794"/>
            <a:ext cx="4633061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rgbClr val="4D2C14"/>
                </a:solidFill>
              </a:rPr>
              <a:t>Gestion simplifiée des entrées en stock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92169328-D17F-1FB2-BDB6-5199D4ADDB02}"/>
              </a:ext>
            </a:extLst>
          </p:cNvPr>
          <p:cNvSpPr/>
          <p:nvPr/>
        </p:nvSpPr>
        <p:spPr>
          <a:xfrm>
            <a:off x="10556240" y="2189727"/>
            <a:ext cx="731520" cy="772160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P3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88E03EA-CBA8-198C-E809-274AA406C1F9}"/>
              </a:ext>
            </a:extLst>
          </p:cNvPr>
          <p:cNvSpPr/>
          <p:nvPr/>
        </p:nvSpPr>
        <p:spPr>
          <a:xfrm>
            <a:off x="208851" y="5600700"/>
            <a:ext cx="3606800" cy="82227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NB : Ne pas oublier de vous baser sur votre analyse (dictionnaire, entité)</a:t>
            </a:r>
          </a:p>
        </p:txBody>
      </p:sp>
    </p:spTree>
    <p:extLst>
      <p:ext uri="{BB962C8B-B14F-4D97-AF65-F5344CB8AC3E}">
        <p14:creationId xmlns:p14="http://schemas.microsoft.com/office/powerpoint/2010/main" val="3519887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20485-B174-C5A7-2115-270D83F04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DA94C43-2859-8932-BDDD-5ED625F298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66A2EFE-76D9-01AA-C6B9-7CA6F32CB017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10FA67-7A1B-75CA-953E-5A5FF65DC8D1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75150F-61AF-646A-8AE0-935DC0B70012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67ACFF-1E13-A8A5-3662-29139461AEA5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76BE76-548E-6444-BF20-B1B8F5A780E3}"/>
              </a:ext>
            </a:extLst>
          </p:cNvPr>
          <p:cNvSpPr/>
          <p:nvPr/>
        </p:nvSpPr>
        <p:spPr>
          <a:xfrm>
            <a:off x="252013" y="2470866"/>
            <a:ext cx="1933042" cy="307658"/>
          </a:xfrm>
          <a:prstGeom prst="rect">
            <a:avLst/>
          </a:prstGeom>
          <a:solidFill>
            <a:srgbClr val="4D2C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#4D2C14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E919E0-0005-780C-7788-369646A3D9B8}"/>
              </a:ext>
            </a:extLst>
          </p:cNvPr>
          <p:cNvSpPr/>
          <p:nvPr/>
        </p:nvSpPr>
        <p:spPr>
          <a:xfrm>
            <a:off x="259651" y="2923049"/>
            <a:ext cx="1933042" cy="30765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#00B050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648065F-180D-D079-1D4A-4AA8B9AAA470}"/>
              </a:ext>
            </a:extLst>
          </p:cNvPr>
          <p:cNvSpPr/>
          <p:nvPr/>
        </p:nvSpPr>
        <p:spPr>
          <a:xfrm>
            <a:off x="259651" y="3375232"/>
            <a:ext cx="1933042" cy="30765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#FF0000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8FA5D9-21C2-5E48-0D2B-7407202DF265}"/>
              </a:ext>
            </a:extLst>
          </p:cNvPr>
          <p:cNvSpPr/>
          <p:nvPr/>
        </p:nvSpPr>
        <p:spPr>
          <a:xfrm>
            <a:off x="444400" y="1659794"/>
            <a:ext cx="4024870" cy="3183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>
                <a:solidFill>
                  <a:srgbClr val="4D2C14"/>
                </a:solidFill>
              </a:rPr>
              <a:t>Gestion simplifiée des entrées en stock</a:t>
            </a:r>
          </a:p>
        </p:txBody>
      </p:sp>
      <p:graphicFrame>
        <p:nvGraphicFramePr>
          <p:cNvPr id="25" name="Tableau 24">
            <a:extLst>
              <a:ext uri="{FF2B5EF4-FFF2-40B4-BE49-F238E27FC236}">
                <a16:creationId xmlns:a16="http://schemas.microsoft.com/office/drawing/2014/main" id="{ED0A3E0E-A5A4-F9CC-5363-BE88FC5BB6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59507"/>
              </p:ext>
            </p:extLst>
          </p:nvPr>
        </p:nvGraphicFramePr>
        <p:xfrm>
          <a:off x="3204210" y="3201948"/>
          <a:ext cx="5384801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679">
                  <a:extLst>
                    <a:ext uri="{9D8B030D-6E8A-4147-A177-3AD203B41FA5}">
                      <a16:colId xmlns:a16="http://schemas.microsoft.com/office/drawing/2014/main" val="3977364916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11023934"/>
                    </a:ext>
                  </a:extLst>
                </a:gridCol>
                <a:gridCol w="782322">
                  <a:extLst>
                    <a:ext uri="{9D8B030D-6E8A-4147-A177-3AD203B41FA5}">
                      <a16:colId xmlns:a16="http://schemas.microsoft.com/office/drawing/2014/main" val="3372066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Qté</a:t>
                      </a:r>
                    </a:p>
                  </a:txBody>
                  <a:tcPr>
                    <a:solidFill>
                      <a:srgbClr val="4D2C1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 err="1">
                          <a:solidFill>
                            <a:schemeClr val="bg1"/>
                          </a:solidFill>
                        </a:rPr>
                        <a:t>Libéllé</a:t>
                      </a:r>
                      <a:endParaRPr lang="fr-FR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D2C1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Prix</a:t>
                      </a:r>
                    </a:p>
                  </a:txBody>
                  <a:tcPr>
                    <a:solidFill>
                      <a:srgbClr val="4D2C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657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Tracteur Tonka vert vintage en métal, pelle articulée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8,75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6613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Cafetière ancienne émaillée bleue, 22 cm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14,99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2317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Buste en plâtre, fin </a:t>
                      </a:r>
                      <a:r>
                        <a:rPr lang="fr-FR" sz="1100" dirty="0" err="1">
                          <a:solidFill>
                            <a:srgbClr val="4D2C14"/>
                          </a:solidFill>
                        </a:rPr>
                        <a:t>XXième</a:t>
                      </a:r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 siècle, personnage non identifié, 45 cm de haut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239,00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128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Bouilloire ancienne en cuivre, 1,12 Kg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9,20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0566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Bocal Ancien « Super bouillon gras POTOX », Publicité Vintage La Courneuve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19,99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6528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Valisette année 50/60 avec jouet en plastique année 30/40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12,99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445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Tracteur en bois vinate à mécanisme, personnage animé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9,20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340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Lot de jouets </a:t>
                      </a:r>
                      <a:r>
                        <a:rPr lang="fr-FR" sz="1100" dirty="0" err="1">
                          <a:solidFill>
                            <a:srgbClr val="4D2C14"/>
                          </a:solidFill>
                        </a:rPr>
                        <a:t>Starlux</a:t>
                      </a:r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 Cowboys et Indiens, en plastique, année 30/60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16,20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7058705"/>
                  </a:ext>
                </a:extLst>
              </a:tr>
            </a:tbl>
          </a:graphicData>
        </a:graphic>
      </p:graphicFrame>
      <p:pic>
        <p:nvPicPr>
          <p:cNvPr id="7" name="Image 6">
            <a:extLst>
              <a:ext uri="{FF2B5EF4-FFF2-40B4-BE49-F238E27FC236}">
                <a16:creationId xmlns:a16="http://schemas.microsoft.com/office/drawing/2014/main" id="{35EED4DB-43C1-5E6D-A44D-183C4ECAD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9120" y="2023233"/>
            <a:ext cx="3253461" cy="117109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04137FC-F1E6-841B-9565-28133BB6609F}"/>
              </a:ext>
            </a:extLst>
          </p:cNvPr>
          <p:cNvSpPr/>
          <p:nvPr/>
        </p:nvSpPr>
        <p:spPr>
          <a:xfrm>
            <a:off x="6456679" y="158576"/>
            <a:ext cx="5557520" cy="93472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Lorsqu’on ajoute un article dans le stock, on le voit apparaitre dans un tableau. Idem pour la modification et la suppression.</a:t>
            </a:r>
          </a:p>
        </p:txBody>
      </p:sp>
      <p:sp>
        <p:nvSpPr>
          <p:cNvPr id="17" name="Flèche : bas 16">
            <a:extLst>
              <a:ext uri="{FF2B5EF4-FFF2-40B4-BE49-F238E27FC236}">
                <a16:creationId xmlns:a16="http://schemas.microsoft.com/office/drawing/2014/main" id="{B1065867-9B9C-4F1B-170D-34D0292D8CA6}"/>
              </a:ext>
            </a:extLst>
          </p:cNvPr>
          <p:cNvSpPr/>
          <p:nvPr/>
        </p:nvSpPr>
        <p:spPr>
          <a:xfrm>
            <a:off x="7529690" y="1138424"/>
            <a:ext cx="1178560" cy="191973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61239D36-4288-8273-9C68-88798438228A}"/>
              </a:ext>
            </a:extLst>
          </p:cNvPr>
          <p:cNvSpPr/>
          <p:nvPr/>
        </p:nvSpPr>
        <p:spPr>
          <a:xfrm>
            <a:off x="10556240" y="2189727"/>
            <a:ext cx="731520" cy="772160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P3</a:t>
            </a:r>
          </a:p>
        </p:txBody>
      </p:sp>
    </p:spTree>
    <p:extLst>
      <p:ext uri="{BB962C8B-B14F-4D97-AF65-F5344CB8AC3E}">
        <p14:creationId xmlns:p14="http://schemas.microsoft.com/office/powerpoint/2010/main" val="401175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AD887-B218-148B-121F-D255294E2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B39F16E-C29B-B3FE-8649-A2E21DEC3D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7560754-1F2A-077F-82A8-1DFC8D17D733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3293B4-4197-8B7E-E3C0-F376E3621249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F68DDE-170F-B10F-1C1E-5909072E3CC9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9C6CBE-D0B1-7F0E-B7D0-50A438EF422E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2BECFA-3532-6FC0-17CD-1341460B51EA}"/>
              </a:ext>
            </a:extLst>
          </p:cNvPr>
          <p:cNvSpPr/>
          <p:nvPr/>
        </p:nvSpPr>
        <p:spPr>
          <a:xfrm>
            <a:off x="444400" y="1659794"/>
            <a:ext cx="4024870" cy="3183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>
                <a:solidFill>
                  <a:srgbClr val="4D2C14"/>
                </a:solidFill>
              </a:rPr>
              <a:t>Liste des commandes de DUBOIS Laurent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2C22FC9-BC86-9B12-FF76-AD394E96B4BC}"/>
              </a:ext>
            </a:extLst>
          </p:cNvPr>
          <p:cNvSpPr/>
          <p:nvPr/>
        </p:nvSpPr>
        <p:spPr>
          <a:xfrm>
            <a:off x="10556240" y="2189727"/>
            <a:ext cx="731520" cy="772160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P4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852BE190-F2F9-AF48-16BA-C71A8B8F4F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898183"/>
              </p:ext>
            </p:extLst>
          </p:nvPr>
        </p:nvGraphicFramePr>
        <p:xfrm>
          <a:off x="2651760" y="2267228"/>
          <a:ext cx="593725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836">
                  <a:extLst>
                    <a:ext uri="{9D8B030D-6E8A-4147-A177-3AD203B41FA5}">
                      <a16:colId xmlns:a16="http://schemas.microsoft.com/office/drawing/2014/main" val="4041580871"/>
                    </a:ext>
                  </a:extLst>
                </a:gridCol>
                <a:gridCol w="736004">
                  <a:extLst>
                    <a:ext uri="{9D8B030D-6E8A-4147-A177-3AD203B41FA5}">
                      <a16:colId xmlns:a16="http://schemas.microsoft.com/office/drawing/2014/main" val="3977364916"/>
                    </a:ext>
                  </a:extLst>
                </a:gridCol>
                <a:gridCol w="3632460">
                  <a:extLst>
                    <a:ext uri="{9D8B030D-6E8A-4147-A177-3AD203B41FA5}">
                      <a16:colId xmlns:a16="http://schemas.microsoft.com/office/drawing/2014/main" val="311023934"/>
                    </a:ext>
                  </a:extLst>
                </a:gridCol>
                <a:gridCol w="790950">
                  <a:extLst>
                    <a:ext uri="{9D8B030D-6E8A-4147-A177-3AD203B41FA5}">
                      <a16:colId xmlns:a16="http://schemas.microsoft.com/office/drawing/2014/main" val="3372066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IdClient</a:t>
                      </a:r>
                    </a:p>
                  </a:txBody>
                  <a:tcPr>
                    <a:solidFill>
                      <a:srgbClr val="4D2C1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Qté</a:t>
                      </a:r>
                    </a:p>
                  </a:txBody>
                  <a:tcPr>
                    <a:solidFill>
                      <a:srgbClr val="4D2C1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 err="1">
                          <a:solidFill>
                            <a:schemeClr val="bg1"/>
                          </a:solidFill>
                        </a:rPr>
                        <a:t>Libéllé</a:t>
                      </a:r>
                      <a:endParaRPr lang="fr-FR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D2C1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Prix</a:t>
                      </a:r>
                    </a:p>
                  </a:txBody>
                  <a:tcPr>
                    <a:solidFill>
                      <a:srgbClr val="4D2C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657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Tracteur Tonka vert vintage en métal, pelle articulée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8,75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6613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Cafetière ancienne émaillée bleue, 22 cm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rgbClr val="4D2C14"/>
                          </a:solidFill>
                        </a:rPr>
                        <a:t>14,99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2317928"/>
                  </a:ext>
                </a:extLst>
              </a:tr>
            </a:tbl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2F48C8FD-61F7-3BEB-C0EB-3ABD950B03E7}"/>
              </a:ext>
            </a:extLst>
          </p:cNvPr>
          <p:cNvSpPr txBox="1"/>
          <p:nvPr/>
        </p:nvSpPr>
        <p:spPr>
          <a:xfrm>
            <a:off x="2651760" y="3668870"/>
            <a:ext cx="802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TOTAL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0659456-8D11-3AF9-0D1F-99DC0609BD5E}"/>
              </a:ext>
            </a:extLst>
          </p:cNvPr>
          <p:cNvSpPr txBox="1"/>
          <p:nvPr/>
        </p:nvSpPr>
        <p:spPr>
          <a:xfrm>
            <a:off x="3697110" y="3668870"/>
            <a:ext cx="1215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23,74 EUR</a:t>
            </a:r>
          </a:p>
        </p:txBody>
      </p:sp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6AB1EF39-C14C-D249-70C9-392F49D14E1B}"/>
              </a:ext>
            </a:extLst>
          </p:cNvPr>
          <p:cNvSpPr/>
          <p:nvPr/>
        </p:nvSpPr>
        <p:spPr>
          <a:xfrm>
            <a:off x="2456835" y="4693920"/>
            <a:ext cx="1891645" cy="6604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4904C8-D04E-DDEA-1A07-EA3D1DC14F17}"/>
              </a:ext>
            </a:extLst>
          </p:cNvPr>
          <p:cNvSpPr/>
          <p:nvPr/>
        </p:nvSpPr>
        <p:spPr>
          <a:xfrm>
            <a:off x="4469270" y="4693920"/>
            <a:ext cx="4958080" cy="8432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Le total est obtenu dans une BOUCLE</a:t>
            </a:r>
          </a:p>
        </p:txBody>
      </p:sp>
    </p:spTree>
    <p:extLst>
      <p:ext uri="{BB962C8B-B14F-4D97-AF65-F5344CB8AC3E}">
        <p14:creationId xmlns:p14="http://schemas.microsoft.com/office/powerpoint/2010/main" val="1424439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696080-C590-5D83-9FAA-125158925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Consignes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A090179-A8A8-1D9E-F524-726DB5A04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95000" cy="2563495"/>
          </a:xfrm>
        </p:spPr>
        <p:txBody>
          <a:bodyPr/>
          <a:lstStyle/>
          <a:p>
            <a:r>
              <a:rPr lang="fr-FR" dirty="0"/>
              <a:t>Faire une analyse par représentation de données :</a:t>
            </a:r>
          </a:p>
          <a:p>
            <a:pPr lvl="1"/>
            <a:r>
              <a:rPr lang="fr-FR" dirty="0"/>
              <a:t>Faire ressortir les entités en réalisant un MCD (Via looping)</a:t>
            </a:r>
          </a:p>
          <a:p>
            <a:pPr lvl="1"/>
            <a:r>
              <a:rPr lang="fr-FR" dirty="0"/>
              <a:t>Facultatif (faire les dictionnaires de données),</a:t>
            </a:r>
          </a:p>
          <a:p>
            <a:pPr lvl="1"/>
            <a:r>
              <a:rPr lang="fr-FR" dirty="0"/>
              <a:t>Créer la base données : </a:t>
            </a:r>
            <a:r>
              <a:rPr lang="fr-FR" sz="2000" b="1" dirty="0" err="1"/>
              <a:t>choubroc_tonprenom</a:t>
            </a:r>
            <a:r>
              <a:rPr lang="fr-FR" dirty="0"/>
              <a:t>  (exemple </a:t>
            </a:r>
            <a:r>
              <a:rPr lang="fr-FR" dirty="0" err="1"/>
              <a:t>choubroc_stephane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Créer les entités de la base de données (MPD),</a:t>
            </a:r>
          </a:p>
          <a:p>
            <a:pPr lvl="1"/>
            <a:r>
              <a:rPr lang="fr-FR" dirty="0"/>
              <a:t>Créer les jeux de données pour chaque entité.</a:t>
            </a:r>
          </a:p>
        </p:txBody>
      </p:sp>
    </p:spTree>
    <p:extLst>
      <p:ext uri="{BB962C8B-B14F-4D97-AF65-F5344CB8AC3E}">
        <p14:creationId xmlns:p14="http://schemas.microsoft.com/office/powerpoint/2010/main" val="2176656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D2D2D5-67A3-B104-989C-371410367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Informations pour les ressources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9988117-4FCA-5925-FF8F-E708781590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Annexes</a:t>
            </a:r>
          </a:p>
        </p:txBody>
      </p:sp>
    </p:spTree>
    <p:extLst>
      <p:ext uri="{BB962C8B-B14F-4D97-AF65-F5344CB8AC3E}">
        <p14:creationId xmlns:p14="http://schemas.microsoft.com/office/powerpoint/2010/main" val="25639692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0BA9734E-5FCA-1AF2-52EE-0C495B759C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811657"/>
              </p:ext>
            </p:extLst>
          </p:nvPr>
        </p:nvGraphicFramePr>
        <p:xfrm>
          <a:off x="2722880" y="1573106"/>
          <a:ext cx="7244079" cy="468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7913">
                  <a:extLst>
                    <a:ext uri="{9D8B030D-6E8A-4147-A177-3AD203B41FA5}">
                      <a16:colId xmlns:a16="http://schemas.microsoft.com/office/drawing/2014/main" val="3977364916"/>
                    </a:ext>
                  </a:extLst>
                </a:gridCol>
                <a:gridCol w="5457423">
                  <a:extLst>
                    <a:ext uri="{9D8B030D-6E8A-4147-A177-3AD203B41FA5}">
                      <a16:colId xmlns:a16="http://schemas.microsoft.com/office/drawing/2014/main" val="311023934"/>
                    </a:ext>
                  </a:extLst>
                </a:gridCol>
                <a:gridCol w="898743">
                  <a:extLst>
                    <a:ext uri="{9D8B030D-6E8A-4147-A177-3AD203B41FA5}">
                      <a16:colId xmlns:a16="http://schemas.microsoft.com/office/drawing/2014/main" val="3372066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Qté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Libéllé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Prix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6657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Tracteur Tonka vert vintage en métal, pelle articulée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8,75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613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Cafetière ancienne émaillée bleue, 22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14,99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317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Buste en plâtre, fin </a:t>
                      </a:r>
                      <a:r>
                        <a:rPr lang="fr-FR" dirty="0" err="1"/>
                        <a:t>XXième</a:t>
                      </a:r>
                      <a:r>
                        <a:rPr lang="fr-FR" dirty="0"/>
                        <a:t> siècle, personnage non identifié, 45 cm de haut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239,00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128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Bouilloire ancienne en cuivre, 1,12 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9,20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0566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Bocal Ancien « Super bouillon gras POTOX », Publicité Vintage La Courneuve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19,99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6528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Valisette année 50/60 avec jouet en plastique année 30/40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12,99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445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Tracteur en bois vinate à mécanisme, personnage animé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9,20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3340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Lot de jouets </a:t>
                      </a:r>
                      <a:r>
                        <a:rPr lang="fr-FR" dirty="0" err="1"/>
                        <a:t>Starlux</a:t>
                      </a:r>
                      <a:r>
                        <a:rPr lang="fr-FR" dirty="0"/>
                        <a:t> Cowboys et Indiens, en plastique, année 30/60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16,20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058705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E22ED7B7-C442-2481-6E14-E71C09D0B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Détail des produits du catalogue (P2)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64A60B1-6F13-A01B-F35C-6CD377A54ADD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10207043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DAC50-F03F-FF9C-5669-4E95F5E5F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4F30588-8A5D-F03F-3F6E-F04263E230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454"/>
          <a:stretch>
            <a:fillRect/>
          </a:stretch>
        </p:blipFill>
        <p:spPr>
          <a:xfrm>
            <a:off x="4394892" y="975313"/>
            <a:ext cx="3609145" cy="495647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96355D2-0FB4-7BC9-11D7-CED7D376C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7945" y="963333"/>
            <a:ext cx="3749365" cy="495647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D2EB852-175C-ECFB-BBD1-0CCBB594E6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3667" t="16001" r="45750" b="12592"/>
          <a:stretch>
            <a:fillRect/>
          </a:stretch>
        </p:blipFill>
        <p:spPr>
          <a:xfrm>
            <a:off x="449231" y="1025567"/>
            <a:ext cx="3726530" cy="489424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87C2BE9-243F-D80C-88D9-A25DCEE663C9}"/>
              </a:ext>
            </a:extLst>
          </p:cNvPr>
          <p:cNvSpPr/>
          <p:nvPr/>
        </p:nvSpPr>
        <p:spPr>
          <a:xfrm>
            <a:off x="680720" y="538480"/>
            <a:ext cx="3017520" cy="28448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Tracteur vert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6A34B7-595E-5343-F8F8-CCD9A698C9BB}"/>
              </a:ext>
            </a:extLst>
          </p:cNvPr>
          <p:cNvSpPr/>
          <p:nvPr/>
        </p:nvSpPr>
        <p:spPr>
          <a:xfrm>
            <a:off x="4587240" y="538480"/>
            <a:ext cx="3017520" cy="28448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Buste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4F5E8B-59E9-4392-30E4-1A9BDD84EFA1}"/>
              </a:ext>
            </a:extLst>
          </p:cNvPr>
          <p:cNvSpPr/>
          <p:nvPr/>
        </p:nvSpPr>
        <p:spPr>
          <a:xfrm>
            <a:off x="8373867" y="538480"/>
            <a:ext cx="3017520" cy="28448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Cafetière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B5BB05-5E39-8E1D-4D3B-1C1C7009CA51}"/>
              </a:ext>
            </a:extLst>
          </p:cNvPr>
          <p:cNvSpPr/>
          <p:nvPr/>
        </p:nvSpPr>
        <p:spPr>
          <a:xfrm>
            <a:off x="449231" y="6073438"/>
            <a:ext cx="4815840" cy="50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Produits catalogue P2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2DCAA7B-B81F-3B18-D6A8-D4C7AE26AA75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36252751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06B7F78-6ACD-909F-B9D4-1748886896BB}"/>
              </a:ext>
            </a:extLst>
          </p:cNvPr>
          <p:cNvSpPr/>
          <p:nvPr/>
        </p:nvSpPr>
        <p:spPr>
          <a:xfrm>
            <a:off x="264160" y="538480"/>
            <a:ext cx="3017520" cy="28448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Bouilloire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61A77AD-00BA-83B7-71DB-8F20CE793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15" y="856265"/>
            <a:ext cx="3810330" cy="505402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9C66F91-7298-F53E-9BC8-C3656A113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645" y="802257"/>
            <a:ext cx="4119715" cy="506230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0CD6E2B-6930-6B6F-938E-557B6ACEDC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5382" y="886745"/>
            <a:ext cx="3977374" cy="50082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694C3D2-E030-BC99-AFFC-0AA4A78ABEDD}"/>
              </a:ext>
            </a:extLst>
          </p:cNvPr>
          <p:cNvSpPr/>
          <p:nvPr/>
        </p:nvSpPr>
        <p:spPr>
          <a:xfrm>
            <a:off x="4587240" y="517777"/>
            <a:ext cx="3017520" cy="28448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Super bouillon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BD4BCCA-6683-892B-ABD3-936AE792C517}"/>
              </a:ext>
            </a:extLst>
          </p:cNvPr>
          <p:cNvSpPr/>
          <p:nvPr/>
        </p:nvSpPr>
        <p:spPr>
          <a:xfrm>
            <a:off x="8509000" y="487297"/>
            <a:ext cx="3017520" cy="28448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Valisette année 50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5DC0AA-D290-EA30-DFD8-1B0479E93AD8}"/>
              </a:ext>
            </a:extLst>
          </p:cNvPr>
          <p:cNvSpPr/>
          <p:nvPr/>
        </p:nvSpPr>
        <p:spPr>
          <a:xfrm>
            <a:off x="264160" y="6001735"/>
            <a:ext cx="4815840" cy="50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Produits catalogue P2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13CA5E2-CA98-5009-7015-4C1CF8CC43EE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1702972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1D846-11CD-5E57-CD8D-3BCC1E80A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FD199391-42AE-CA00-EB54-736CCEC20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12" y="1062521"/>
            <a:ext cx="3767655" cy="495647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DCB0261-1893-7591-B0F9-5CBA1834C0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500" t="16888" r="46250" b="12234"/>
          <a:stretch>
            <a:fillRect/>
          </a:stretch>
        </p:blipFill>
        <p:spPr>
          <a:xfrm>
            <a:off x="4251960" y="1110380"/>
            <a:ext cx="3688080" cy="486075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86FDE97-48D2-202E-2584-FB9C5F010189}"/>
              </a:ext>
            </a:extLst>
          </p:cNvPr>
          <p:cNvSpPr/>
          <p:nvPr/>
        </p:nvSpPr>
        <p:spPr>
          <a:xfrm>
            <a:off x="680720" y="538480"/>
            <a:ext cx="3017520" cy="28448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Tracteur en bois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E9DF0D-5260-54FA-6F94-B0424FA25277}"/>
              </a:ext>
            </a:extLst>
          </p:cNvPr>
          <p:cNvSpPr/>
          <p:nvPr/>
        </p:nvSpPr>
        <p:spPr>
          <a:xfrm>
            <a:off x="4587240" y="538480"/>
            <a:ext cx="3017520" cy="28448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Jouets Cowboys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BFD31C-EC8F-E476-B853-F7915D6C1A99}"/>
              </a:ext>
            </a:extLst>
          </p:cNvPr>
          <p:cNvSpPr/>
          <p:nvPr/>
        </p:nvSpPr>
        <p:spPr>
          <a:xfrm>
            <a:off x="392012" y="6065520"/>
            <a:ext cx="4815840" cy="50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Produits catalogue P2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4919F6-C4EF-E271-EB67-EE6661DD8C01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2131783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3A278-6157-C196-8DC9-789544EBB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6988A9A-8B58-90A3-CDAF-EC56822A5F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2C3AD7B-C6F5-9E2E-9C69-C416C2BADF54}"/>
              </a:ext>
            </a:extLst>
          </p:cNvPr>
          <p:cNvSpPr/>
          <p:nvPr/>
        </p:nvSpPr>
        <p:spPr>
          <a:xfrm>
            <a:off x="2651760" y="629920"/>
            <a:ext cx="1666240" cy="47752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EAA03A-B9D8-8C99-23A4-01620D7C627C}"/>
              </a:ext>
            </a:extLst>
          </p:cNvPr>
          <p:cNvSpPr/>
          <p:nvPr/>
        </p:nvSpPr>
        <p:spPr>
          <a:xfrm>
            <a:off x="767651" y="2476297"/>
            <a:ext cx="1933042" cy="307658"/>
          </a:xfrm>
          <a:prstGeom prst="rect">
            <a:avLst/>
          </a:prstGeom>
          <a:solidFill>
            <a:srgbClr val="4D2C1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#4D2C14</a:t>
            </a:r>
          </a:p>
        </p:txBody>
      </p:sp>
      <p:sp>
        <p:nvSpPr>
          <p:cNvPr id="3" name="Flèche : droite 2">
            <a:extLst>
              <a:ext uri="{FF2B5EF4-FFF2-40B4-BE49-F238E27FC236}">
                <a16:creationId xmlns:a16="http://schemas.microsoft.com/office/drawing/2014/main" id="{461A6345-F6B8-A3A6-2CBD-B77F7D2C9A4A}"/>
              </a:ext>
            </a:extLst>
          </p:cNvPr>
          <p:cNvSpPr/>
          <p:nvPr/>
        </p:nvSpPr>
        <p:spPr>
          <a:xfrm rot="19594924">
            <a:off x="2163632" y="1300934"/>
            <a:ext cx="1838960" cy="89693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HOVER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5C3AB4-17CD-9CC3-1BA5-14971DA07C34}"/>
              </a:ext>
            </a:extLst>
          </p:cNvPr>
          <p:cNvSpPr/>
          <p:nvPr/>
        </p:nvSpPr>
        <p:spPr>
          <a:xfrm>
            <a:off x="4318000" y="3556000"/>
            <a:ext cx="166624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3BE6A7D0-2378-46CA-0504-C882A4BA899C}"/>
              </a:ext>
            </a:extLst>
          </p:cNvPr>
          <p:cNvSpPr/>
          <p:nvPr/>
        </p:nvSpPr>
        <p:spPr>
          <a:xfrm rot="1086140">
            <a:off x="2745594" y="2869359"/>
            <a:ext cx="1838960" cy="89693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Normal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053251-919F-5CC2-58E2-543D5079B37A}"/>
              </a:ext>
            </a:extLst>
          </p:cNvPr>
          <p:cNvSpPr/>
          <p:nvPr/>
        </p:nvSpPr>
        <p:spPr>
          <a:xfrm>
            <a:off x="6370320" y="1656080"/>
            <a:ext cx="5212080" cy="142393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Lorsque l’utilisateur passe au-dessus d’un élément du menu,</a:t>
            </a:r>
          </a:p>
          <a:p>
            <a:pPr algn="ctr"/>
            <a:r>
              <a:rPr lang="fr-FR" dirty="0"/>
              <a:t>Le menu est encadré…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982F9F4-30C4-88DE-3270-AB16E3FD4681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37383172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05CE0-6A6D-EF72-5174-45F5CB8FC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EC38E4D-07E5-5EAF-92C0-250CA0F839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7ED9EE1-3EA3-9867-A288-9E29E582616F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AD39F0-6689-1E76-0636-78C456E35B80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A66D6C3-23C4-8AF3-83A9-0F2187DE183F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701203-BBF6-9C57-4E1D-BDE6AC731F2A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0C8E7E1-D567-B3E5-4A4F-E1A02E3711D3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39387153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1E35F-7AE5-A602-72F4-00D0A2A9F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E03731D6-D3BC-44B4-7992-23B6CBA4B9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79973"/>
          <a:stretch>
            <a:fillRect/>
          </a:stretch>
        </p:blipFill>
        <p:spPr>
          <a:xfrm>
            <a:off x="1395886" y="1845298"/>
            <a:ext cx="1866796" cy="189602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382C6F9-BA1C-3F43-7CFC-3F21622AC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041" r="59933"/>
          <a:stretch>
            <a:fillRect/>
          </a:stretch>
        </p:blipFill>
        <p:spPr>
          <a:xfrm>
            <a:off x="3271520" y="1845298"/>
            <a:ext cx="1866796" cy="189602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3268898-6E92-2E1F-D5A0-3AC6D777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9894" r="20079"/>
          <a:stretch>
            <a:fillRect/>
          </a:stretch>
        </p:blipFill>
        <p:spPr>
          <a:xfrm>
            <a:off x="6922929" y="1845298"/>
            <a:ext cx="1866794" cy="189602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5E1DF2C-4CA8-5DD5-A82F-70A8A9ACA4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190" r="39783"/>
          <a:stretch>
            <a:fillRect/>
          </a:stretch>
        </p:blipFill>
        <p:spPr>
          <a:xfrm>
            <a:off x="5138316" y="1845298"/>
            <a:ext cx="1866796" cy="189602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2F92745-57C2-4BA8-ED2C-B61A5A442D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0191"/>
          <a:stretch>
            <a:fillRect/>
          </a:stretch>
        </p:blipFill>
        <p:spPr>
          <a:xfrm>
            <a:off x="8810946" y="1845298"/>
            <a:ext cx="1846476" cy="1896020"/>
          </a:xfrm>
          <a:prstGeom prst="rect">
            <a:avLst/>
          </a:prstGeom>
        </p:spPr>
      </p:pic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7D169693-37F7-11C4-5D5E-ADE406BA5A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206394"/>
              </p:ext>
            </p:extLst>
          </p:nvPr>
        </p:nvGraphicFramePr>
        <p:xfrm>
          <a:off x="4267200" y="4097020"/>
          <a:ext cx="420624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6240">
                  <a:extLst>
                    <a:ext uri="{9D8B030D-6E8A-4147-A177-3AD203B41FA5}">
                      <a16:colId xmlns:a16="http://schemas.microsoft.com/office/drawing/2014/main" val="1054167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Sélection choubroc.fr (liens inactifs)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6115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Loisirs et Collections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7515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Nouvelles Technologies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788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Décoration &amp; Maison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543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Promos &amp; Bonnes Affaires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3822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PC assemblés sur mesure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06546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9048A70C-A826-60A6-1955-3CE742DB9A5E}"/>
              </a:ext>
            </a:extLst>
          </p:cNvPr>
          <p:cNvSpPr/>
          <p:nvPr/>
        </p:nvSpPr>
        <p:spPr>
          <a:xfrm>
            <a:off x="1395886" y="833120"/>
            <a:ext cx="1854411" cy="80264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Loisirs et Collections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79ADF9-D18D-7598-D0A9-8503770F5799}"/>
              </a:ext>
            </a:extLst>
          </p:cNvPr>
          <p:cNvSpPr/>
          <p:nvPr/>
        </p:nvSpPr>
        <p:spPr>
          <a:xfrm>
            <a:off x="3336447" y="833120"/>
            <a:ext cx="1702914" cy="80264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Nouvelles Technologies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479CDF-8D5F-647F-F812-DC4CEEB66784}"/>
              </a:ext>
            </a:extLst>
          </p:cNvPr>
          <p:cNvSpPr/>
          <p:nvPr/>
        </p:nvSpPr>
        <p:spPr>
          <a:xfrm>
            <a:off x="5138316" y="833120"/>
            <a:ext cx="1784614" cy="80264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Décoration &amp; Maison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F0FC2A7-169B-6AE9-DACA-EACF62AB1E18}"/>
              </a:ext>
            </a:extLst>
          </p:cNvPr>
          <p:cNvSpPr/>
          <p:nvPr/>
        </p:nvSpPr>
        <p:spPr>
          <a:xfrm>
            <a:off x="7005112" y="822960"/>
            <a:ext cx="1784614" cy="80264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Promos &amp; Bonnes Affaires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E769F99-085F-5EB3-2D87-A2F36CFCB878}"/>
              </a:ext>
            </a:extLst>
          </p:cNvPr>
          <p:cNvSpPr/>
          <p:nvPr/>
        </p:nvSpPr>
        <p:spPr>
          <a:xfrm>
            <a:off x="8871908" y="822960"/>
            <a:ext cx="1784614" cy="80264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PC assemblés sur mesure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C6DBADD-5AA7-6696-A64B-6EC5A6D1E200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30149323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28FB2-3479-9F3C-DCC4-6DD8C4AAA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1628B5A9-4482-D0A4-3F43-238EAB64F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836272"/>
              </p:ext>
            </p:extLst>
          </p:nvPr>
        </p:nvGraphicFramePr>
        <p:xfrm>
          <a:off x="1808480" y="1877906"/>
          <a:ext cx="8127999" cy="140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4253">
                  <a:extLst>
                    <a:ext uri="{9D8B030D-6E8A-4147-A177-3AD203B41FA5}">
                      <a16:colId xmlns:a16="http://schemas.microsoft.com/office/drawing/2014/main" val="3977364916"/>
                    </a:ext>
                  </a:extLst>
                </a:gridCol>
                <a:gridCol w="1828837">
                  <a:extLst>
                    <a:ext uri="{9D8B030D-6E8A-4147-A177-3AD203B41FA5}">
                      <a16:colId xmlns:a16="http://schemas.microsoft.com/office/drawing/2014/main" val="311023934"/>
                    </a:ext>
                  </a:extLst>
                </a:gridCol>
                <a:gridCol w="2870603">
                  <a:extLst>
                    <a:ext uri="{9D8B030D-6E8A-4147-A177-3AD203B41FA5}">
                      <a16:colId xmlns:a16="http://schemas.microsoft.com/office/drawing/2014/main" val="3372066849"/>
                    </a:ext>
                  </a:extLst>
                </a:gridCol>
                <a:gridCol w="2494306">
                  <a:extLst>
                    <a:ext uri="{9D8B030D-6E8A-4147-A177-3AD203B41FA5}">
                      <a16:colId xmlns:a16="http://schemas.microsoft.com/office/drawing/2014/main" val="16009037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IdClient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err="1"/>
                        <a:t>Libéllé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Adresse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6657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DUBOIS Laurent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laurent-dubois@gmail.com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24 Chemin de l’</a:t>
                      </a:r>
                      <a:r>
                        <a:rPr lang="fr-FR" sz="1400" dirty="0" err="1"/>
                        <a:t>Erieux</a:t>
                      </a:r>
                      <a:endParaRPr lang="fr-FR" sz="1400" dirty="0"/>
                    </a:p>
                    <a:p>
                      <a:r>
                        <a:rPr lang="fr-FR" sz="1400" dirty="0"/>
                        <a:t>07200 Ardèche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613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MARCHAND Léa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lea-marchand@yahoo.fr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12 av de Lyon</a:t>
                      </a:r>
                    </a:p>
                    <a:p>
                      <a:r>
                        <a:rPr lang="fr-FR" sz="1400" dirty="0"/>
                        <a:t>69100 Villeurbanne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529455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E88813EE-8835-A9A5-3FF8-292114137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Liste des clients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8892438-4B81-8460-BB67-67CE56E81375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83CC71-A3C3-253A-C214-08D5BAF7DD97}"/>
              </a:ext>
            </a:extLst>
          </p:cNvPr>
          <p:cNvSpPr/>
          <p:nvPr/>
        </p:nvSpPr>
        <p:spPr>
          <a:xfrm>
            <a:off x="208851" y="5600700"/>
            <a:ext cx="3606800" cy="82227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NB : Ne pas oublier de vous baser sur votre analyse (dictionnaire, entité)</a:t>
            </a:r>
          </a:p>
        </p:txBody>
      </p:sp>
    </p:spTree>
    <p:extLst>
      <p:ext uri="{BB962C8B-B14F-4D97-AF65-F5344CB8AC3E}">
        <p14:creationId xmlns:p14="http://schemas.microsoft.com/office/powerpoint/2010/main" val="42631717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76B161E6-1E0E-3CE4-4664-1790BD7510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722" t="63443" r="14463" b="30666"/>
          <a:stretch>
            <a:fillRect/>
          </a:stretch>
        </p:blipFill>
        <p:spPr>
          <a:xfrm>
            <a:off x="781858" y="1940560"/>
            <a:ext cx="7491846" cy="113792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AB32B8F-4400-4868-53CD-D87703DA00A7}"/>
              </a:ext>
            </a:extLst>
          </p:cNvPr>
          <p:cNvSpPr/>
          <p:nvPr/>
        </p:nvSpPr>
        <p:spPr>
          <a:xfrm>
            <a:off x="3937727" y="3902891"/>
            <a:ext cx="5645796" cy="11379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PS : Est un bouton image. Pas de lien avec PAYPAL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608C39-7960-1B75-CA7E-DB9555466A86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1112027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96CF65-3686-5361-4662-50D20EDC4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 requis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BCF4DF-06F1-91CB-CFB7-DACCE6CD61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/>
              <a:t>HTML-CSS de base,</a:t>
            </a:r>
          </a:p>
          <a:p>
            <a:r>
              <a:rPr lang="fr-FR" dirty="0"/>
              <a:t>Analyse maquette,</a:t>
            </a:r>
          </a:p>
          <a:p>
            <a:r>
              <a:rPr lang="fr-FR" dirty="0"/>
              <a:t>4 commandes SQL de base : SELECT, INSERT, DELETE, UPDATE,</a:t>
            </a:r>
          </a:p>
          <a:p>
            <a:r>
              <a:rPr lang="fr-FR" dirty="0"/>
              <a:t>Connexion à une base de données,</a:t>
            </a:r>
          </a:p>
          <a:p>
            <a:r>
              <a:rPr lang="fr-FR" dirty="0"/>
              <a:t>Savoir exécuter une requête,</a:t>
            </a:r>
          </a:p>
          <a:p>
            <a:r>
              <a:rPr lang="fr-FR" dirty="0"/>
              <a:t>Savoir exploiter les résultats d’une requête,</a:t>
            </a:r>
          </a:p>
          <a:p>
            <a:r>
              <a:rPr lang="fr-FR" dirty="0"/>
              <a:t>Savoir récupérer les données d’un formulaire,</a:t>
            </a:r>
          </a:p>
          <a:p>
            <a:r>
              <a:rPr lang="fr-FR" dirty="0"/>
              <a:t>Savoir récupérer des données, structurer un site web (liens href, POST, GET…)</a:t>
            </a:r>
          </a:p>
          <a:p>
            <a:r>
              <a:rPr lang="fr-FR" dirty="0"/>
              <a:t>Savoir architecturer un projet WEB.</a:t>
            </a:r>
          </a:p>
        </p:txBody>
      </p:sp>
    </p:spTree>
    <p:extLst>
      <p:ext uri="{BB962C8B-B14F-4D97-AF65-F5344CB8AC3E}">
        <p14:creationId xmlns:p14="http://schemas.microsoft.com/office/powerpoint/2010/main" val="41370597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0D158B-8E4E-977E-FF05-1BC4A92CE4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5918" y="812714"/>
            <a:ext cx="4005419" cy="198137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C963581-6626-4992-3C00-4FC4577BD040}"/>
              </a:ext>
            </a:extLst>
          </p:cNvPr>
          <p:cNvSpPr/>
          <p:nvPr/>
        </p:nvSpPr>
        <p:spPr>
          <a:xfrm>
            <a:off x="3937727" y="3902891"/>
            <a:ext cx="5645796" cy="19813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PS : ATTENTION CHOUBROC est une marque déposée de son auteur CHOUBROC.fr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779495F-0447-FAB4-16FD-6A7BDC02B699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21418020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760A854-0404-53F0-05C5-215267565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0FBFD46-5E32-885A-1A65-C36424A5342C}"/>
              </a:ext>
            </a:extLst>
          </p:cNvPr>
          <p:cNvSpPr txBox="1"/>
          <p:nvPr/>
        </p:nvSpPr>
        <p:spPr>
          <a:xfrm>
            <a:off x="584872" y="1771968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2"/>
                </a:solidFill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906449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4960CD6-4D2D-4225-04C2-86E191D55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Commande CSS acceptées pour la réalisation : (pour l’évaluation de vos U.I) de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4F350BB-C117-83A4-ED77-ED533D1D5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276600" cy="4351338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fr-FR" sz="2000" dirty="0"/>
              <a:t>Display : </a:t>
            </a:r>
            <a:r>
              <a:rPr lang="fr-FR" sz="2000" dirty="0" err="1"/>
              <a:t>flex</a:t>
            </a:r>
            <a:r>
              <a:rPr lang="fr-FR" sz="2000" dirty="0"/>
              <a:t>, block</a:t>
            </a:r>
          </a:p>
          <a:p>
            <a:r>
              <a:rPr lang="fr-FR" sz="2000" dirty="0"/>
              <a:t>Flex-wrap</a:t>
            </a:r>
          </a:p>
          <a:p>
            <a:r>
              <a:rPr lang="fr-FR" sz="2000" dirty="0" err="1"/>
              <a:t>Justify</a:t>
            </a:r>
            <a:r>
              <a:rPr lang="fr-FR" sz="2000" dirty="0"/>
              <a:t>-content</a:t>
            </a:r>
          </a:p>
          <a:p>
            <a:r>
              <a:rPr lang="fr-FR" sz="2000" dirty="0"/>
              <a:t>Flex-direction</a:t>
            </a:r>
          </a:p>
          <a:p>
            <a:r>
              <a:rPr lang="fr-FR" sz="2000" dirty="0" err="1"/>
              <a:t>Bgcolor</a:t>
            </a:r>
            <a:r>
              <a:rPr lang="fr-FR" sz="2000" dirty="0"/>
              <a:t>, background, image, size, </a:t>
            </a:r>
            <a:r>
              <a:rPr lang="fr-FR" sz="2000" dirty="0" err="1"/>
              <a:t>repeat</a:t>
            </a:r>
            <a:r>
              <a:rPr lang="fr-FR" sz="2000" dirty="0"/>
              <a:t>, cover, url</a:t>
            </a:r>
          </a:p>
          <a:p>
            <a:r>
              <a:rPr lang="fr-FR" sz="2000" dirty="0" err="1"/>
              <a:t>Color</a:t>
            </a:r>
            <a:r>
              <a:rPr lang="fr-FR" sz="2000" dirty="0"/>
              <a:t>,</a:t>
            </a:r>
          </a:p>
          <a:p>
            <a:r>
              <a:rPr lang="fr-FR" sz="2000" dirty="0"/>
              <a:t>Font, </a:t>
            </a:r>
            <a:r>
              <a:rPr lang="fr-FR" sz="2000" dirty="0" err="1"/>
              <a:t>weight</a:t>
            </a:r>
            <a:r>
              <a:rPr lang="fr-FR" sz="2000" dirty="0"/>
              <a:t>, size…</a:t>
            </a:r>
          </a:p>
          <a:p>
            <a:r>
              <a:rPr lang="fr-FR" sz="2000" dirty="0"/>
              <a:t>Width</a:t>
            </a:r>
          </a:p>
          <a:p>
            <a:r>
              <a:rPr lang="fr-FR" sz="2000" dirty="0" err="1"/>
              <a:t>Heigh</a:t>
            </a:r>
            <a:endParaRPr lang="fr-FR" sz="2000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57258C0-7385-DDB9-A044-0917676C2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A62C-8995-4DCD-933A-5E5EA05ECF5E}" type="datetime1">
              <a:rPr lang="fr-FR" smtClean="0"/>
              <a:t>13/09/2025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713CAB1-C573-2DC8-DB44-449AF1DD0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Bases PHP Procédural  -  Stéphane MaJ.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E90A90C-11AB-E116-74C4-1B7E62A4C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73CEA-0C26-4F96-BB04-13AD1E9DE14F}" type="slidenum">
              <a:rPr lang="fr-FR" smtClean="0"/>
              <a:t>4</a:t>
            </a:fld>
            <a:endParaRPr lang="fr-FR"/>
          </a:p>
        </p:txBody>
      </p:sp>
      <p:sp>
        <p:nvSpPr>
          <p:cNvPr id="7" name="Espace réservé du contenu 5">
            <a:extLst>
              <a:ext uri="{FF2B5EF4-FFF2-40B4-BE49-F238E27FC236}">
                <a16:creationId xmlns:a16="http://schemas.microsoft.com/office/drawing/2014/main" id="{E5AB4F64-FAF3-1354-586C-27C80723F82C}"/>
              </a:ext>
            </a:extLst>
          </p:cNvPr>
          <p:cNvSpPr txBox="1">
            <a:spLocks/>
          </p:cNvSpPr>
          <p:nvPr/>
        </p:nvSpPr>
        <p:spPr>
          <a:xfrm>
            <a:off x="4524375" y="1830388"/>
            <a:ext cx="3276600" cy="435133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err="1"/>
              <a:t>Margin</a:t>
            </a:r>
            <a:endParaRPr lang="fr-FR" dirty="0"/>
          </a:p>
          <a:p>
            <a:r>
              <a:rPr lang="fr-FR" dirty="0" err="1"/>
              <a:t>Padding</a:t>
            </a:r>
            <a:endParaRPr lang="fr-FR" dirty="0"/>
          </a:p>
          <a:p>
            <a:r>
              <a:rPr lang="fr-FR" dirty="0"/>
              <a:t>Border</a:t>
            </a:r>
          </a:p>
          <a:p>
            <a:r>
              <a:rPr lang="fr-FR" dirty="0" err="1"/>
              <a:t>Hover</a:t>
            </a:r>
            <a:r>
              <a:rPr lang="fr-FR" dirty="0"/>
              <a:t>, </a:t>
            </a:r>
            <a:r>
              <a:rPr lang="fr-FR" dirty="0" err="1"/>
              <a:t>cursor</a:t>
            </a:r>
            <a:r>
              <a:rPr lang="fr-FR" dirty="0"/>
              <a:t>,</a:t>
            </a:r>
          </a:p>
          <a:p>
            <a:r>
              <a:rPr lang="fr-FR" dirty="0" err="1"/>
              <a:t>Align</a:t>
            </a:r>
            <a:r>
              <a:rPr lang="fr-FR" dirty="0"/>
              <a:t>-items, </a:t>
            </a:r>
            <a:r>
              <a:rPr lang="fr-FR" dirty="0" err="1"/>
              <a:t>text-align</a:t>
            </a:r>
            <a:endParaRPr lang="fr-FR" dirty="0"/>
          </a:p>
        </p:txBody>
      </p:sp>
      <p:sp>
        <p:nvSpPr>
          <p:cNvPr id="8" name="Espace réservé du contenu 5">
            <a:extLst>
              <a:ext uri="{FF2B5EF4-FFF2-40B4-BE49-F238E27FC236}">
                <a16:creationId xmlns:a16="http://schemas.microsoft.com/office/drawing/2014/main" id="{CE12F2B2-48CF-BA8C-E70C-F47EF5D87ACF}"/>
              </a:ext>
            </a:extLst>
          </p:cNvPr>
          <p:cNvSpPr txBox="1">
            <a:spLocks/>
          </p:cNvSpPr>
          <p:nvPr/>
        </p:nvSpPr>
        <p:spPr>
          <a:xfrm>
            <a:off x="7991475" y="1825625"/>
            <a:ext cx="3276600" cy="43513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dirty="0">
                <a:solidFill>
                  <a:schemeClr val="bg1"/>
                </a:solidFill>
              </a:rPr>
              <a:t>NB : Le nom de chacun de vos ID et CLASS doivent être précédé de « CSS_ »,</a:t>
            </a:r>
          </a:p>
          <a:p>
            <a:pPr algn="just"/>
            <a:r>
              <a:rPr lang="fr-FR" dirty="0">
                <a:solidFill>
                  <a:schemeClr val="bg1"/>
                </a:solidFill>
              </a:rPr>
              <a:t>Utiliser les bonnes balises. Par exemple la balise P ne convient pas à tout…</a:t>
            </a:r>
          </a:p>
          <a:p>
            <a:pPr algn="just"/>
            <a:r>
              <a:rPr lang="fr-FR" dirty="0">
                <a:solidFill>
                  <a:schemeClr val="bg1"/>
                </a:solidFill>
              </a:rPr>
              <a:t>Les images doivent disposer d’un ALT complété par un commentaire…</a:t>
            </a:r>
          </a:p>
          <a:p>
            <a:pPr algn="just"/>
            <a:endParaRPr lang="fr-FR" dirty="0">
              <a:solidFill>
                <a:schemeClr val="bg1"/>
              </a:solidFill>
            </a:endParaRPr>
          </a:p>
          <a:p>
            <a:pPr algn="just"/>
            <a:endParaRPr lang="fr-FR" dirty="0">
              <a:solidFill>
                <a:schemeClr val="bg1"/>
              </a:solidFill>
            </a:endParaRPr>
          </a:p>
          <a:p>
            <a:pPr algn="just"/>
            <a:endParaRPr lang="fr-FR" dirty="0">
              <a:solidFill>
                <a:schemeClr val="bg1"/>
              </a:solidFill>
            </a:endParaRPr>
          </a:p>
          <a:p>
            <a:pPr algn="just"/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547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1A925450-3776-C38A-A22D-39A655D791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867239"/>
              </p:ext>
            </p:extLst>
          </p:nvPr>
        </p:nvGraphicFramePr>
        <p:xfrm>
          <a:off x="1229360" y="1646555"/>
          <a:ext cx="9611360" cy="3215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3686">
                  <a:extLst>
                    <a:ext uri="{9D8B030D-6E8A-4147-A177-3AD203B41FA5}">
                      <a16:colId xmlns:a16="http://schemas.microsoft.com/office/drawing/2014/main" val="4192721935"/>
                    </a:ext>
                  </a:extLst>
                </a:gridCol>
                <a:gridCol w="1972974">
                  <a:extLst>
                    <a:ext uri="{9D8B030D-6E8A-4147-A177-3AD203B41FA5}">
                      <a16:colId xmlns:a16="http://schemas.microsoft.com/office/drawing/2014/main" val="2983880459"/>
                    </a:ext>
                  </a:extLst>
                </a:gridCol>
                <a:gridCol w="4375816">
                  <a:extLst>
                    <a:ext uri="{9D8B030D-6E8A-4147-A177-3AD203B41FA5}">
                      <a16:colId xmlns:a16="http://schemas.microsoft.com/office/drawing/2014/main" val="976517802"/>
                    </a:ext>
                  </a:extLst>
                </a:gridCol>
                <a:gridCol w="1928884">
                  <a:extLst>
                    <a:ext uri="{9D8B030D-6E8A-4147-A177-3AD203B41FA5}">
                      <a16:colId xmlns:a16="http://schemas.microsoft.com/office/drawing/2014/main" val="4294401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Nom page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6760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Accueil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Page d’index contenant 1 bannière, 1 sélection de 5 éléments, 1 formulaire professionnel ou vendeur (personnes qui veulent vendre leurs affaires…)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Index.php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045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Catalogue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Page de catalogue contenant 8 articles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Catalogue.php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079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Contact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Contact, visiteurs, curieux…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Contact.php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873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Fiche produit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Lorsque le visiteur clic sur un produit de la page catalogue. On peut voir le produit sur lequel il a cliqué.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FicheProduit.php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6305213"/>
                  </a:ext>
                </a:extLst>
              </a:tr>
            </a:tbl>
          </a:graphicData>
        </a:graphic>
      </p:graphicFrame>
      <p:sp>
        <p:nvSpPr>
          <p:cNvPr id="7" name="Titre 6">
            <a:extLst>
              <a:ext uri="{FF2B5EF4-FFF2-40B4-BE49-F238E27FC236}">
                <a16:creationId xmlns:a16="http://schemas.microsoft.com/office/drawing/2014/main" id="{EF52816D-4063-D2B6-0C82-2B3AF9109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Description du site web – </a:t>
            </a:r>
            <a:r>
              <a:rPr lang="fr-FR" dirty="0" err="1"/>
              <a:t>Front-Office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0639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BA04C-4C9A-2B9B-8C44-255CB9AEB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BBA3CFF-D2B9-0E5A-4272-60B3F5F03E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8E0FA91-6948-80AE-426D-D1BF052F9A22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B6319F-6BA1-638D-F0FE-9E97481DDC4B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B1CA0E-AC86-835F-FBCE-A39042687979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DB6216-8F37-CCC6-E415-485F73D655F4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51B60BF-40A6-6960-8356-E89ACD0D8B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0021"/>
          <a:stretch>
            <a:fillRect/>
          </a:stretch>
        </p:blipFill>
        <p:spPr>
          <a:xfrm>
            <a:off x="0" y="1600200"/>
            <a:ext cx="12192000" cy="411335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68B9DED-9EE6-2B99-D71E-A5777BD26778}"/>
              </a:ext>
            </a:extLst>
          </p:cNvPr>
          <p:cNvSpPr/>
          <p:nvPr/>
        </p:nvSpPr>
        <p:spPr>
          <a:xfrm>
            <a:off x="718718" y="1943100"/>
            <a:ext cx="1933042" cy="30765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black</a:t>
            </a:r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36B43848-8737-D55E-A11A-A11756E81D91}"/>
              </a:ext>
            </a:extLst>
          </p:cNvPr>
          <p:cNvSpPr/>
          <p:nvPr/>
        </p:nvSpPr>
        <p:spPr>
          <a:xfrm rot="19070749">
            <a:off x="2430061" y="1488986"/>
            <a:ext cx="753574" cy="4472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EEF5577-D3E8-8E06-EF87-275D5C4C093F}"/>
              </a:ext>
            </a:extLst>
          </p:cNvPr>
          <p:cNvSpPr/>
          <p:nvPr/>
        </p:nvSpPr>
        <p:spPr>
          <a:xfrm>
            <a:off x="10332720" y="182880"/>
            <a:ext cx="731520" cy="77216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P1</a:t>
            </a:r>
          </a:p>
        </p:txBody>
      </p:sp>
    </p:spTree>
    <p:extLst>
      <p:ext uri="{BB962C8B-B14F-4D97-AF65-F5344CB8AC3E}">
        <p14:creationId xmlns:p14="http://schemas.microsoft.com/office/powerpoint/2010/main" val="1284540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1757D-958F-3EC6-D447-5A9DC4688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F31FC18-24D5-124C-9D51-09C60F3FC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805B0CF-DD8B-7948-6E59-C62EC391A82B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E86572C-2328-A6B4-39D3-E3B211054E75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0BC5FEE-4A5F-A97A-FA27-093626BCC5E8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6ABD6E-09C0-FBFF-C256-9533D71F9FCA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C431BF-FF3B-AD30-B7AC-079ACAA0C3DE}"/>
              </a:ext>
            </a:extLst>
          </p:cNvPr>
          <p:cNvSpPr/>
          <p:nvPr/>
        </p:nvSpPr>
        <p:spPr>
          <a:xfrm>
            <a:off x="0" y="1600200"/>
            <a:ext cx="12192000" cy="2921000"/>
          </a:xfrm>
          <a:prstGeom prst="rect">
            <a:avLst/>
          </a:prstGeom>
          <a:solidFill>
            <a:srgbClr val="242833"/>
          </a:solidFill>
          <a:ln>
            <a:solidFill>
              <a:srgbClr val="2428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8677031-8251-3022-0652-7C584DB50D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242833"/>
              </a:clrFrom>
              <a:clrTo>
                <a:srgbClr val="242833">
                  <a:alpha val="0"/>
                </a:srgbClr>
              </a:clrTo>
            </a:clrChange>
          </a:blip>
          <a:srcRect l="1583" t="16090" r="1583" b="45481"/>
          <a:stretch>
            <a:fillRect/>
          </a:stretch>
        </p:blipFill>
        <p:spPr>
          <a:xfrm>
            <a:off x="101600" y="1813560"/>
            <a:ext cx="11805920" cy="26354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F8773D2-F575-B870-8839-874A3CB13CFD}"/>
              </a:ext>
            </a:extLst>
          </p:cNvPr>
          <p:cNvSpPr/>
          <p:nvPr/>
        </p:nvSpPr>
        <p:spPr>
          <a:xfrm>
            <a:off x="444399" y="4734560"/>
            <a:ext cx="1933042" cy="307658"/>
          </a:xfrm>
          <a:prstGeom prst="rect">
            <a:avLst/>
          </a:prstGeom>
          <a:solidFill>
            <a:srgbClr val="2428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#242833</a:t>
            </a:r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92FAEC1D-396C-8C36-3C52-A175D30895B0}"/>
              </a:ext>
            </a:extLst>
          </p:cNvPr>
          <p:cNvSpPr/>
          <p:nvPr/>
        </p:nvSpPr>
        <p:spPr>
          <a:xfrm rot="18780403">
            <a:off x="1314305" y="3923989"/>
            <a:ext cx="1320800" cy="6197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5D9D8C72-FF4B-2DF4-2C90-E3D7A2388539}"/>
              </a:ext>
            </a:extLst>
          </p:cNvPr>
          <p:cNvSpPr/>
          <p:nvPr/>
        </p:nvSpPr>
        <p:spPr>
          <a:xfrm>
            <a:off x="10332720" y="182880"/>
            <a:ext cx="731520" cy="77216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7C6A34-4F08-2BE7-1879-4E1666950AE3}"/>
              </a:ext>
            </a:extLst>
          </p:cNvPr>
          <p:cNvSpPr/>
          <p:nvPr/>
        </p:nvSpPr>
        <p:spPr>
          <a:xfrm>
            <a:off x="3505011" y="4734560"/>
            <a:ext cx="6827709" cy="122936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Nom du formulaire : form-</a:t>
            </a:r>
            <a:r>
              <a:rPr lang="fr-FR" dirty="0" err="1"/>
              <a:t>prospect.php</a:t>
            </a:r>
            <a:endParaRPr lang="fr-FR" dirty="0"/>
          </a:p>
          <a:p>
            <a:pPr algn="ctr"/>
            <a:r>
              <a:rPr lang="fr-FR" dirty="0"/>
              <a:t>Action = </a:t>
            </a:r>
            <a:r>
              <a:rPr lang="fr-FR" dirty="0" err="1"/>
              <a:t>add-prospect.php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2695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8B105-CEE0-48C3-F94E-7515047F4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3CBD10E-0C09-7C6A-9023-DB8CFC5DB7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83A9B70-221C-0BE2-683B-66DA5526CA2F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2FCE02-771D-7439-8EE5-CDD23063A441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A2B4B7-5AB1-2298-E09D-4A20EEE89535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DE8938E-32F3-3373-BB51-5379C732A538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7E4FE2-4D61-5D0F-B8C2-3D0CEC0F12F5}"/>
              </a:ext>
            </a:extLst>
          </p:cNvPr>
          <p:cNvSpPr/>
          <p:nvPr/>
        </p:nvSpPr>
        <p:spPr>
          <a:xfrm>
            <a:off x="0" y="1600200"/>
            <a:ext cx="12192000" cy="2921000"/>
          </a:xfrm>
          <a:prstGeom prst="rect">
            <a:avLst/>
          </a:prstGeom>
          <a:solidFill>
            <a:srgbClr val="242833"/>
          </a:solidFill>
          <a:ln>
            <a:solidFill>
              <a:srgbClr val="2428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04665A2-EDFF-7BB8-1744-6BAEE2DC1E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242833"/>
              </a:clrFrom>
              <a:clrTo>
                <a:srgbClr val="242833">
                  <a:alpha val="0"/>
                </a:srgbClr>
              </a:clrTo>
            </a:clrChange>
          </a:blip>
          <a:srcRect l="1583" t="16090" r="1583" b="45481"/>
          <a:stretch>
            <a:fillRect/>
          </a:stretch>
        </p:blipFill>
        <p:spPr>
          <a:xfrm>
            <a:off x="101600" y="1813560"/>
            <a:ext cx="11805920" cy="2635424"/>
          </a:xfrm>
          <a:prstGeom prst="rect">
            <a:avLst/>
          </a:prstGeom>
        </p:spPr>
      </p:pic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D5B8F39F-87AC-71F0-80D7-B7719A9F25E6}"/>
              </a:ext>
            </a:extLst>
          </p:cNvPr>
          <p:cNvSpPr/>
          <p:nvPr/>
        </p:nvSpPr>
        <p:spPr>
          <a:xfrm>
            <a:off x="1104799" y="5290819"/>
            <a:ext cx="1933042" cy="6197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Sélection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2CD6E1A-DA0E-62A6-F7FE-2407861762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583" t="58370" r="19749" b="9185"/>
          <a:stretch>
            <a:fillRect/>
          </a:stretch>
        </p:blipFill>
        <p:spPr>
          <a:xfrm>
            <a:off x="3423920" y="4797915"/>
            <a:ext cx="5161280" cy="1605569"/>
          </a:xfrm>
          <a:prstGeom prst="rect">
            <a:avLst/>
          </a:prstGeom>
        </p:spPr>
      </p:pic>
      <p:sp>
        <p:nvSpPr>
          <p:cNvPr id="12" name="Ellipse 11">
            <a:extLst>
              <a:ext uri="{FF2B5EF4-FFF2-40B4-BE49-F238E27FC236}">
                <a16:creationId xmlns:a16="http://schemas.microsoft.com/office/drawing/2014/main" id="{433692B4-DB0E-FE2F-E599-EA4E30B04BF8}"/>
              </a:ext>
            </a:extLst>
          </p:cNvPr>
          <p:cNvSpPr/>
          <p:nvPr/>
        </p:nvSpPr>
        <p:spPr>
          <a:xfrm>
            <a:off x="10332720" y="182880"/>
            <a:ext cx="731520" cy="77216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P1</a:t>
            </a:r>
          </a:p>
        </p:txBody>
      </p:sp>
    </p:spTree>
    <p:extLst>
      <p:ext uri="{BB962C8B-B14F-4D97-AF65-F5344CB8AC3E}">
        <p14:creationId xmlns:p14="http://schemas.microsoft.com/office/powerpoint/2010/main" val="3566880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BCDBF-491F-B677-8385-7B96D990C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3A0DBB9-DF20-5216-5566-5AE42C3F5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9" y="274234"/>
            <a:ext cx="1933042" cy="9562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CC82822-BA2C-FAC2-023A-CE83470C9475}"/>
              </a:ext>
            </a:extLst>
          </p:cNvPr>
          <p:cNvSpPr/>
          <p:nvPr/>
        </p:nvSpPr>
        <p:spPr>
          <a:xfrm>
            <a:off x="2651760" y="629920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Accueil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9D49EE-2973-1DB4-F4C8-67E73E6C6001}"/>
              </a:ext>
            </a:extLst>
          </p:cNvPr>
          <p:cNvSpPr/>
          <p:nvPr/>
        </p:nvSpPr>
        <p:spPr>
          <a:xfrm>
            <a:off x="3756660" y="629920"/>
            <a:ext cx="126492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Catalogue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898ADE-A827-3B90-44B1-F8E88C6E9807}"/>
              </a:ext>
            </a:extLst>
          </p:cNvPr>
          <p:cNvSpPr/>
          <p:nvPr/>
        </p:nvSpPr>
        <p:spPr>
          <a:xfrm>
            <a:off x="5077460" y="625937"/>
            <a:ext cx="1104900" cy="477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4D2C14"/>
                </a:solidFill>
              </a:rPr>
              <a:t>Contact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98461A-A670-5A48-0203-DF1B50325A94}"/>
              </a:ext>
            </a:extLst>
          </p:cNvPr>
          <p:cNvSpPr/>
          <p:nvPr/>
        </p:nvSpPr>
        <p:spPr>
          <a:xfrm>
            <a:off x="0" y="1257300"/>
            <a:ext cx="12192000" cy="3429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59A1843-B879-DA04-B2E0-B4F1095130F6}"/>
              </a:ext>
            </a:extLst>
          </p:cNvPr>
          <p:cNvSpPr txBox="1"/>
          <p:nvPr/>
        </p:nvSpPr>
        <p:spPr>
          <a:xfrm>
            <a:off x="444399" y="1750060"/>
            <a:ext cx="546872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200" b="1" dirty="0"/>
              <a:t>Vide Maison</a:t>
            </a:r>
          </a:p>
          <a:p>
            <a:pPr>
              <a:buNone/>
            </a:pPr>
            <a:r>
              <a:rPr lang="fr-FR" sz="1200" dirty="0"/>
              <a:t>Les dernières trouvailles mises en ligne.</a:t>
            </a:r>
            <a:br>
              <a:rPr lang="fr-FR" sz="1200" dirty="0"/>
            </a:br>
            <a:r>
              <a:rPr lang="fr-FR" sz="1200" dirty="0"/>
              <a:t>Objets fraîchement chinés par Nicole VM Expertise ajoutés au fil du temps. Nouveaux arrivages, brocante récente, nouveautés, objets ajoutés, dernière chine, </a:t>
            </a:r>
            <a:r>
              <a:rPr lang="fr-FR" sz="1200" dirty="0" err="1"/>
              <a:t>choubroc</a:t>
            </a:r>
            <a:endParaRPr lang="fr-FR" sz="12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36C768F-13B8-70DC-A630-3EE468B124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454"/>
          <a:stretch>
            <a:fillRect/>
          </a:stretch>
        </p:blipFill>
        <p:spPr>
          <a:xfrm>
            <a:off x="4640580" y="2980260"/>
            <a:ext cx="1687553" cy="231753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DBDBB6D-97CB-BD84-DD22-D2FFACC888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173" y="2980260"/>
            <a:ext cx="1753117" cy="231753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638BEDB-DB6D-EA92-5368-DAC0068E999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3667" t="16001" r="45750" b="12592"/>
          <a:stretch>
            <a:fillRect/>
          </a:stretch>
        </p:blipFill>
        <p:spPr>
          <a:xfrm>
            <a:off x="2726691" y="2948060"/>
            <a:ext cx="1742440" cy="228843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C004AEF-0742-CA4C-3177-7A125FBD74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4483" y="2948060"/>
            <a:ext cx="1839310" cy="2439661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B7BF9B83-3303-E51D-3AD1-1C91E94BB05F}"/>
              </a:ext>
            </a:extLst>
          </p:cNvPr>
          <p:cNvSpPr txBox="1"/>
          <p:nvPr/>
        </p:nvSpPr>
        <p:spPr>
          <a:xfrm>
            <a:off x="2651760" y="5387721"/>
            <a:ext cx="17424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fr-FR" sz="1050" b="1" dirty="0"/>
              <a:t>Tracteur tonka vert vintage en métal - pelle articulée </a:t>
            </a:r>
          </a:p>
          <a:p>
            <a:pPr algn="just">
              <a:buNone/>
            </a:pPr>
            <a:r>
              <a:rPr lang="fr-FR" sz="1050" dirty="0"/>
              <a:t>Prix 8,75 € EUR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28035-40EF-9200-7EFA-26FBB3587D7D}"/>
              </a:ext>
            </a:extLst>
          </p:cNvPr>
          <p:cNvSpPr txBox="1"/>
          <p:nvPr/>
        </p:nvSpPr>
        <p:spPr>
          <a:xfrm>
            <a:off x="4581901" y="5387721"/>
            <a:ext cx="17424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fr-FR" sz="1050" b="1" dirty="0"/>
              <a:t>Tracteur tonka vert vintage en métal - pelle articulée </a:t>
            </a:r>
          </a:p>
          <a:p>
            <a:pPr algn="just">
              <a:buNone/>
            </a:pPr>
            <a:r>
              <a:rPr lang="fr-FR" sz="1050" dirty="0"/>
              <a:t>Prix  239 € EUR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D466DB1-82E1-5C2C-E8D4-0A6D5A6A5E26}"/>
              </a:ext>
            </a:extLst>
          </p:cNvPr>
          <p:cNvSpPr txBox="1"/>
          <p:nvPr/>
        </p:nvSpPr>
        <p:spPr>
          <a:xfrm>
            <a:off x="6328133" y="5387721"/>
            <a:ext cx="17424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fr-FR" sz="1050" b="1" dirty="0"/>
              <a:t>Tracteur tonka vert vintage en métal - pelle articulée </a:t>
            </a:r>
          </a:p>
          <a:p>
            <a:pPr algn="just">
              <a:buNone/>
            </a:pPr>
            <a:r>
              <a:rPr lang="fr-FR" sz="1050" dirty="0"/>
              <a:t>Prix 14,99€ EUR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46AFDB6-6263-1C82-B2E6-9884717C720F}"/>
              </a:ext>
            </a:extLst>
          </p:cNvPr>
          <p:cNvSpPr txBox="1"/>
          <p:nvPr/>
        </p:nvSpPr>
        <p:spPr>
          <a:xfrm>
            <a:off x="8179552" y="5387721"/>
            <a:ext cx="17424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fr-FR" sz="1050" b="1" dirty="0"/>
              <a:t>Tracteur tonka vert vintage en métal - pelle articulée </a:t>
            </a:r>
          </a:p>
          <a:p>
            <a:pPr algn="just">
              <a:buNone/>
            </a:pPr>
            <a:r>
              <a:rPr lang="fr-FR" sz="1050" dirty="0"/>
              <a:t>Prix 9,20 € EUR 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DB963EF7-AC38-2F8E-6822-2DC083566BF8}"/>
              </a:ext>
            </a:extLst>
          </p:cNvPr>
          <p:cNvSpPr/>
          <p:nvPr/>
        </p:nvSpPr>
        <p:spPr>
          <a:xfrm>
            <a:off x="10332720" y="182880"/>
            <a:ext cx="731520" cy="77216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P2</a:t>
            </a:r>
          </a:p>
        </p:txBody>
      </p:sp>
      <p:sp>
        <p:nvSpPr>
          <p:cNvPr id="23" name="Flèche : droite 22">
            <a:extLst>
              <a:ext uri="{FF2B5EF4-FFF2-40B4-BE49-F238E27FC236}">
                <a16:creationId xmlns:a16="http://schemas.microsoft.com/office/drawing/2014/main" id="{036E8F3B-FCA3-E88A-39EB-7E78F73DCED2}"/>
              </a:ext>
            </a:extLst>
          </p:cNvPr>
          <p:cNvSpPr/>
          <p:nvPr/>
        </p:nvSpPr>
        <p:spPr>
          <a:xfrm>
            <a:off x="551832" y="5236496"/>
            <a:ext cx="1825609" cy="101566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Clic vers P4</a:t>
            </a:r>
          </a:p>
        </p:txBody>
      </p:sp>
    </p:spTree>
    <p:extLst>
      <p:ext uri="{BB962C8B-B14F-4D97-AF65-F5344CB8AC3E}">
        <p14:creationId xmlns:p14="http://schemas.microsoft.com/office/powerpoint/2010/main" val="21112889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1294</Words>
  <Application>Microsoft Office PowerPoint</Application>
  <PresentationFormat>Grand écran</PresentationFormat>
  <Paragraphs>323</Paragraphs>
  <Slides>31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5" baseType="lpstr">
      <vt:lpstr>Aptos</vt:lpstr>
      <vt:lpstr>Aptos Display</vt:lpstr>
      <vt:lpstr>Arial</vt:lpstr>
      <vt:lpstr>Thème Office</vt:lpstr>
      <vt:lpstr>Présentation PowerPoint</vt:lpstr>
      <vt:lpstr>Consignes</vt:lpstr>
      <vt:lpstr>Pré requis</vt:lpstr>
      <vt:lpstr>Commande CSS acceptées pour la réalisation : (pour l’évaluation de vos U.I) de</vt:lpstr>
      <vt:lpstr>Description du site web – Front-Office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Ajout au panier</vt:lpstr>
      <vt:lpstr>Back-Office</vt:lpstr>
      <vt:lpstr>Description des pages du Back-Office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Informations pour les ressources</vt:lpstr>
      <vt:lpstr>Détail des produits du catalogue (P2)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Liste des clients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 NUMERIQUE</dc:creator>
  <cp:lastModifiedBy>GO NUMERIQUE</cp:lastModifiedBy>
  <cp:revision>94</cp:revision>
  <dcterms:created xsi:type="dcterms:W3CDTF">2025-09-12T14:02:40Z</dcterms:created>
  <dcterms:modified xsi:type="dcterms:W3CDTF">2025-09-15T05:43:11Z</dcterms:modified>
</cp:coreProperties>
</file>