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0" r:id="rId4"/>
    <p:sldId id="267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66" r:id="rId13"/>
    <p:sldId id="264" r:id="rId14"/>
    <p:sldId id="263" r:id="rId15"/>
  </p:sldIdLst>
  <p:sldSz cx="9906000" cy="6858000" type="A4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E14"/>
    <a:srgbClr val="F0F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4" d="100"/>
          <a:sy n="94" d="100"/>
        </p:scale>
        <p:origin x="182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B7A5-7372-45A5-BFA4-C90FDF9B8742}" type="datetimeFigureOut">
              <a:rPr lang="fr-FR" smtClean="0"/>
              <a:t>06/08/2025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0791-8F5E-4C59-9E95-B34229B1C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9488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B7A5-7372-45A5-BFA4-C90FDF9B8742}" type="datetimeFigureOut">
              <a:rPr lang="fr-FR" smtClean="0"/>
              <a:t>06/08/2025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0791-8F5E-4C59-9E95-B34229B1C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5639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B7A5-7372-45A5-BFA4-C90FDF9B8742}" type="datetimeFigureOut">
              <a:rPr lang="fr-FR" smtClean="0"/>
              <a:t>06/08/2025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0791-8F5E-4C59-9E95-B34229B1C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6528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B7A5-7372-45A5-BFA4-C90FDF9B8742}" type="datetimeFigureOut">
              <a:rPr lang="fr-FR" smtClean="0"/>
              <a:t>06/08/2025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0791-8F5E-4C59-9E95-B34229B1C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79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B7A5-7372-45A5-BFA4-C90FDF9B8742}" type="datetimeFigureOut">
              <a:rPr lang="fr-FR" smtClean="0"/>
              <a:t>06/08/2025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0791-8F5E-4C59-9E95-B34229B1C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629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B7A5-7372-45A5-BFA4-C90FDF9B8742}" type="datetimeFigureOut">
              <a:rPr lang="fr-FR" smtClean="0"/>
              <a:t>06/08/2025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0791-8F5E-4C59-9E95-B34229B1C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6372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B7A5-7372-45A5-BFA4-C90FDF9B8742}" type="datetimeFigureOut">
              <a:rPr lang="fr-FR" smtClean="0"/>
              <a:t>06/08/2025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0791-8F5E-4C59-9E95-B34229B1C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423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B7A5-7372-45A5-BFA4-C90FDF9B8742}" type="datetimeFigureOut">
              <a:rPr lang="fr-FR" smtClean="0"/>
              <a:t>06/08/2025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0791-8F5E-4C59-9E95-B34229B1C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9764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B7A5-7372-45A5-BFA4-C90FDF9B8742}" type="datetimeFigureOut">
              <a:rPr lang="fr-FR" smtClean="0"/>
              <a:t>06/08/2025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0791-8F5E-4C59-9E95-B34229B1C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6934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B7A5-7372-45A5-BFA4-C90FDF9B8742}" type="datetimeFigureOut">
              <a:rPr lang="fr-FR" smtClean="0"/>
              <a:t>06/08/2025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0791-8F5E-4C59-9E95-B34229B1C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9902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B7A5-7372-45A5-BFA4-C90FDF9B8742}" type="datetimeFigureOut">
              <a:rPr lang="fr-FR" smtClean="0"/>
              <a:t>06/08/2025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0791-8F5E-4C59-9E95-B34229B1C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85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8CB7A5-7372-45A5-BFA4-C90FDF9B8742}" type="datetimeFigureOut">
              <a:rPr lang="fr-FR" smtClean="0"/>
              <a:t>06/08/2025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070791-8F5E-4C59-9E95-B34229B1C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9560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4.jpg"/><Relationship Id="rId3" Type="http://schemas.openxmlformats.org/officeDocument/2006/relationships/hyperlink" Target="https://svgsilh.com/fr/image/1093183.html" TargetMode="External"/><Relationship Id="rId7" Type="http://schemas.microsoft.com/office/2007/relationships/hdphoto" Target="../media/hdphoto1.wdp"/><Relationship Id="rId12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hyperlink" Target="https://openclipart.org/detail/135559/heart-icon-deselected-by-pianobrad" TargetMode="External"/><Relationship Id="rId5" Type="http://schemas.openxmlformats.org/officeDocument/2006/relationships/hyperlink" Target="https://pixabay.com/es/lupa-lense-gris-pictograma-308581/" TargetMode="External"/><Relationship Id="rId10" Type="http://schemas.openxmlformats.org/officeDocument/2006/relationships/image" Target="../media/image5.png"/><Relationship Id="rId4" Type="http://schemas.openxmlformats.org/officeDocument/2006/relationships/image" Target="../media/image12.png"/><Relationship Id="rId9" Type="http://schemas.openxmlformats.org/officeDocument/2006/relationships/hyperlink" Target="https://svgsilh.com/fr/image/309417.html" TargetMode="External"/><Relationship Id="rId14" Type="http://schemas.openxmlformats.org/officeDocument/2006/relationships/hyperlink" Target="https://www.publicdomainpictures.net/view-image.php?image=79911&amp;picture=trash-can-clip-art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openclipart.org/detail/135559/heart-icon-deselected-by-pianobra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vgsilh.com/fr/image/309417.htm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hyperlink" Target="https://openclipart.org/detail/135559/heart-icon-deselected-by-pianobrad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hyperlink" Target="https://svgsilh.com/fr/image/309417.html" TargetMode="External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hyperlink" Target="https://openclipart.org/detail/135559/heart-icon-deselected-by-pianobrad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hyperlink" Target="https://svgsilh.com/fr/image/309417.html" TargetMode="External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hyperlink" Target="https://openclipart.org/detail/135559/heart-icon-deselected-by-pianobrad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hyperlink" Target="https://svgsilh.com/fr/image/309417.html" TargetMode="External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92AB9A-B2B3-9AF3-F533-2BD3F0C084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Micro Projet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4AECF60-43EB-E550-84CF-1299543475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… gestion des bonnes affaires…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DA75BFC-1A57-DC67-46EC-850185A31551}"/>
              </a:ext>
            </a:extLst>
          </p:cNvPr>
          <p:cNvSpPr txBox="1"/>
          <p:nvPr/>
        </p:nvSpPr>
        <p:spPr>
          <a:xfrm>
            <a:off x="655320" y="312420"/>
            <a:ext cx="3781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FF6E14"/>
                </a:solidFill>
                <a:latin typeface="Kristen ITC" panose="03050502040202030202" pitchFamily="66" charset="0"/>
              </a:rPr>
              <a:t>Bonnes </a:t>
            </a:r>
            <a:r>
              <a:rPr lang="fr-FR" sz="3200" b="1" dirty="0" err="1">
                <a:solidFill>
                  <a:srgbClr val="FF6E14"/>
                </a:solidFill>
                <a:latin typeface="Kristen ITC" panose="03050502040202030202" pitchFamily="66" charset="0"/>
              </a:rPr>
              <a:t>Z’affaires</a:t>
            </a:r>
            <a:endParaRPr lang="fr-FR" sz="3200" b="1" dirty="0">
              <a:solidFill>
                <a:srgbClr val="FF6E14"/>
              </a:solidFill>
              <a:latin typeface="Kristen ITC" panose="03050502040202030202" pitchFamily="66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968098D-0021-7658-2539-E9B96BCE96C8}"/>
              </a:ext>
            </a:extLst>
          </p:cNvPr>
          <p:cNvSpPr txBox="1"/>
          <p:nvPr/>
        </p:nvSpPr>
        <p:spPr>
          <a:xfrm>
            <a:off x="2316480" y="4060587"/>
            <a:ext cx="5974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Micro projet inspiré en partie de « leboncoin.fr »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09E5B3-D535-7078-88F8-8719032214F7}"/>
              </a:ext>
            </a:extLst>
          </p:cNvPr>
          <p:cNvSpPr/>
          <p:nvPr/>
        </p:nvSpPr>
        <p:spPr>
          <a:xfrm>
            <a:off x="358140" y="4533900"/>
            <a:ext cx="9144000" cy="14935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Comment réussir tout ou partie de ce projet  ?</a:t>
            </a:r>
          </a:p>
          <a:p>
            <a:pPr algn="ctr"/>
            <a:r>
              <a:rPr lang="fr-FR" sz="1600" dirty="0"/>
              <a:t>Valider l’aspect U.I avec les langages HTML-CSS</a:t>
            </a:r>
          </a:p>
          <a:p>
            <a:pPr algn="ctr"/>
            <a:r>
              <a:rPr lang="fr-FR" sz="1600" dirty="0"/>
              <a:t>Et/ou</a:t>
            </a:r>
          </a:p>
          <a:p>
            <a:pPr algn="ctr"/>
            <a:r>
              <a:rPr lang="fr-FR" sz="1600" dirty="0"/>
              <a:t>Valider l’aspect U.I partie ADMIN (back-office) avec les langages </a:t>
            </a:r>
            <a:r>
              <a:rPr lang="fr-FR" sz="1600" dirty="0" err="1"/>
              <a:t>PhP</a:t>
            </a:r>
            <a:r>
              <a:rPr lang="fr-FR" sz="1600" dirty="0"/>
              <a:t> et SQL</a:t>
            </a:r>
          </a:p>
        </p:txBody>
      </p:sp>
    </p:spTree>
    <p:extLst>
      <p:ext uri="{BB962C8B-B14F-4D97-AF65-F5344CB8AC3E}">
        <p14:creationId xmlns:p14="http://schemas.microsoft.com/office/powerpoint/2010/main" val="20536333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4CCD6-99A9-DD2B-F9EC-BB2648769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7A4DD4-F858-E9B3-3519-F2E7CFE5B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4. Lorsqu’on récupère l’ID d’une ligne de données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2C8A39B-8F84-1388-34C5-0506C2AB3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Si ‘</a:t>
            </a:r>
            <a:r>
              <a:rPr lang="fr-FR" dirty="0" err="1"/>
              <a:t>mapage.php</a:t>
            </a:r>
            <a:r>
              <a:rPr lang="fr-FR" dirty="0"/>
              <a:t>’ est la page de traitement, à supposer que je veuille supprimer la ligne concernée (je veux supprimer la petite annonce),</a:t>
            </a:r>
          </a:p>
          <a:p>
            <a:r>
              <a:rPr lang="fr-FR" dirty="0"/>
              <a:t>On créera dans cette page un code SQL, par exemple : </a:t>
            </a:r>
          </a:p>
          <a:p>
            <a:r>
              <a:rPr lang="fr-FR" dirty="0"/>
              <a:t>DELETE   </a:t>
            </a:r>
            <a:r>
              <a:rPr lang="fr-FR" dirty="0" err="1"/>
              <a:t>Nom_Table</a:t>
            </a:r>
            <a:r>
              <a:rPr lang="fr-FR" dirty="0"/>
              <a:t> WHERE </a:t>
            </a:r>
            <a:r>
              <a:rPr lang="fr-FR" dirty="0" err="1"/>
              <a:t>IdAnnonce</a:t>
            </a:r>
            <a:r>
              <a:rPr lang="fr-FR" dirty="0"/>
              <a:t>=$ID;</a:t>
            </a:r>
          </a:p>
          <a:p>
            <a:r>
              <a:rPr lang="fr-FR" dirty="0"/>
              <a:t>Bien entendu cela suppose que l’on ait récupéré l’ID par exemple dans la barre d’adresse du navigateur, selon l’exemple précédent,</a:t>
            </a:r>
          </a:p>
          <a:p>
            <a:r>
              <a:rPr lang="fr-FR" sz="2400" b="1" dirty="0"/>
              <a:t>Dans ce cas on utilisera $_GET[‘ID’]</a:t>
            </a:r>
          </a:p>
        </p:txBody>
      </p:sp>
    </p:spTree>
    <p:extLst>
      <p:ext uri="{BB962C8B-B14F-4D97-AF65-F5344CB8AC3E}">
        <p14:creationId xmlns:p14="http://schemas.microsoft.com/office/powerpoint/2010/main" val="2399817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C99CF31-BD94-A7C0-1EA2-FD6018C27251}"/>
              </a:ext>
            </a:extLst>
          </p:cNvPr>
          <p:cNvSpPr/>
          <p:nvPr/>
        </p:nvSpPr>
        <p:spPr>
          <a:xfrm>
            <a:off x="200660" y="247650"/>
            <a:ext cx="8516620" cy="69977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Si tu réussi la partie U.I </a:t>
            </a:r>
            <a:r>
              <a:rPr lang="fr-FR" sz="1400" dirty="0" err="1"/>
              <a:t>Front-End</a:t>
            </a:r>
            <a:r>
              <a:rPr lang="fr-FR" sz="1400" dirty="0"/>
              <a:t> de ce micro projet, </a:t>
            </a:r>
            <a:r>
              <a:rPr lang="fr-FR" sz="1400" dirty="0">
                <a:highlight>
                  <a:srgbClr val="FF0000"/>
                </a:highlight>
              </a:rPr>
              <a:t>tu te situe à peu près </a:t>
            </a:r>
            <a:r>
              <a:rPr lang="fr-FR" sz="1400" dirty="0"/>
              <a:t>là selon le référentiel d’examen…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8B67DF1-3F0D-4D64-DE2B-205256C83A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052" t="9613" r="12615" b="6650"/>
          <a:stretch>
            <a:fillRect/>
          </a:stretch>
        </p:blipFill>
        <p:spPr>
          <a:xfrm>
            <a:off x="3037840" y="1422400"/>
            <a:ext cx="6065520" cy="412069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30A403F-CC7E-54FB-3928-DFD664789F5C}"/>
              </a:ext>
            </a:extLst>
          </p:cNvPr>
          <p:cNvSpPr/>
          <p:nvPr/>
        </p:nvSpPr>
        <p:spPr>
          <a:xfrm>
            <a:off x="99060" y="6088380"/>
            <a:ext cx="8516620" cy="69977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Si tu réussi la partie U.I </a:t>
            </a:r>
            <a:r>
              <a:rPr lang="fr-FR" sz="1400" dirty="0" err="1"/>
              <a:t>Back-End</a:t>
            </a:r>
            <a:r>
              <a:rPr lang="fr-FR" sz="1400" dirty="0"/>
              <a:t> de ce micro projet, </a:t>
            </a:r>
            <a:r>
              <a:rPr lang="fr-FR" sz="1400" dirty="0">
                <a:highlight>
                  <a:srgbClr val="FF0000"/>
                </a:highlight>
              </a:rPr>
              <a:t>tu te situe à peu près </a:t>
            </a:r>
            <a:r>
              <a:rPr lang="fr-FR" sz="1400" dirty="0"/>
              <a:t>là selon le référentiel d’examen…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36C06AF5-4125-7EF6-4092-4E982A875098}"/>
              </a:ext>
            </a:extLst>
          </p:cNvPr>
          <p:cNvCxnSpPr/>
          <p:nvPr/>
        </p:nvCxnSpPr>
        <p:spPr>
          <a:xfrm>
            <a:off x="2225040" y="873760"/>
            <a:ext cx="1981200" cy="1930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E71D46F6-DEC4-A93E-492B-098E7D7E5B0F}"/>
              </a:ext>
            </a:extLst>
          </p:cNvPr>
          <p:cNvCxnSpPr>
            <a:cxnSpLocks/>
          </p:cNvCxnSpPr>
          <p:nvPr/>
        </p:nvCxnSpPr>
        <p:spPr>
          <a:xfrm flipV="1">
            <a:off x="1239520" y="5303520"/>
            <a:ext cx="2397760" cy="9372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D9421442-B2F1-1CB0-90E7-44FF7D63DAF5}"/>
              </a:ext>
            </a:extLst>
          </p:cNvPr>
          <p:cNvSpPr/>
          <p:nvPr/>
        </p:nvSpPr>
        <p:spPr>
          <a:xfrm>
            <a:off x="200660" y="2203450"/>
            <a:ext cx="2664460" cy="2915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« à peu près » ne signifie pas une réussite réelle à l’examen,</a:t>
            </a:r>
          </a:p>
          <a:p>
            <a:pPr algn="ctr"/>
            <a:r>
              <a:rPr lang="fr-FR" dirty="0"/>
              <a:t>Mais que tu es proche sur réserve d’autres COMPETENCES et CONNAISSANCES….</a:t>
            </a:r>
          </a:p>
        </p:txBody>
      </p:sp>
    </p:spTree>
    <p:extLst>
      <p:ext uri="{BB962C8B-B14F-4D97-AF65-F5344CB8AC3E}">
        <p14:creationId xmlns:p14="http://schemas.microsoft.com/office/powerpoint/2010/main" val="3528791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C4B14B-90BA-37A4-A3F6-98C159E0D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Brouillon et icones…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5C1317-7664-AFE4-16F1-063318A8D5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…de la maquette</a:t>
            </a:r>
          </a:p>
        </p:txBody>
      </p:sp>
    </p:spTree>
    <p:extLst>
      <p:ext uri="{BB962C8B-B14F-4D97-AF65-F5344CB8AC3E}">
        <p14:creationId xmlns:p14="http://schemas.microsoft.com/office/powerpoint/2010/main" val="1917189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921D6AE-6B14-BDF2-621D-7E33AC0D0346}"/>
              </a:ext>
            </a:extLst>
          </p:cNvPr>
          <p:cNvSpPr txBox="1"/>
          <p:nvPr/>
        </p:nvSpPr>
        <p:spPr>
          <a:xfrm>
            <a:off x="327660" y="1493520"/>
            <a:ext cx="3781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FF6E14"/>
                </a:solidFill>
                <a:latin typeface="Kristen ITC" panose="03050502040202030202" pitchFamily="66" charset="0"/>
              </a:rPr>
              <a:t>Bonnes </a:t>
            </a:r>
            <a:r>
              <a:rPr lang="fr-FR" sz="3200" b="1" dirty="0" err="1">
                <a:solidFill>
                  <a:srgbClr val="FF6E14"/>
                </a:solidFill>
                <a:latin typeface="Kristen ITC" panose="03050502040202030202" pitchFamily="66" charset="0"/>
              </a:rPr>
              <a:t>Z’affaires</a:t>
            </a:r>
            <a:endParaRPr lang="fr-FR" sz="3200" b="1" dirty="0">
              <a:solidFill>
                <a:srgbClr val="FF6E14"/>
              </a:solidFill>
              <a:latin typeface="Kristen ITC" panose="03050502040202030202" pitchFamily="66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A5ECEAA-7E41-4A4B-3F3C-8B5A337440D1}"/>
              </a:ext>
            </a:extLst>
          </p:cNvPr>
          <p:cNvSpPr txBox="1"/>
          <p:nvPr/>
        </p:nvSpPr>
        <p:spPr>
          <a:xfrm>
            <a:off x="327660" y="2078295"/>
            <a:ext cx="2783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FF6E14"/>
                </a:solidFill>
                <a:latin typeface="Kristen ITC" panose="03050502040202030202" pitchFamily="66" charset="0"/>
              </a:rPr>
              <a:t>Bons </a:t>
            </a:r>
            <a:r>
              <a:rPr lang="fr-FR" sz="3200" b="1" dirty="0" err="1">
                <a:solidFill>
                  <a:srgbClr val="FF6E14"/>
                </a:solidFill>
                <a:latin typeface="Kristen ITC" panose="03050502040202030202" pitchFamily="66" charset="0"/>
              </a:rPr>
              <a:t>Z’affès</a:t>
            </a:r>
            <a:endParaRPr lang="fr-FR" sz="3200" b="1" dirty="0">
              <a:solidFill>
                <a:srgbClr val="FF6E14"/>
              </a:solidFill>
              <a:latin typeface="Kristen ITC" panose="03050502040202030202" pitchFamily="66" charset="0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14ABF387-BC55-B14F-CADF-ADBCDC545D98}"/>
              </a:ext>
            </a:extLst>
          </p:cNvPr>
          <p:cNvSpPr/>
          <p:nvPr/>
        </p:nvSpPr>
        <p:spPr>
          <a:xfrm>
            <a:off x="441960" y="2811780"/>
            <a:ext cx="3528060" cy="584775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#FF6E14</a:t>
            </a:r>
          </a:p>
          <a:p>
            <a:pPr algn="ctr"/>
            <a:r>
              <a:rPr lang="fr-FR" dirty="0"/>
              <a:t>RVB(255,110,20)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0616B8B-1ABA-445A-E973-768B651A7AE9}"/>
              </a:ext>
            </a:extLst>
          </p:cNvPr>
          <p:cNvSpPr/>
          <p:nvPr/>
        </p:nvSpPr>
        <p:spPr>
          <a:xfrm>
            <a:off x="4632960" y="2663071"/>
            <a:ext cx="716833" cy="733484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1793BAF6-F2CC-139E-F170-72FDA665E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340264" y="788522"/>
            <a:ext cx="1102065" cy="1134185"/>
          </a:xfrm>
          <a:prstGeom prst="rect">
            <a:avLst/>
          </a:prstGeom>
        </p:spPr>
      </p:pic>
      <p:pic>
        <p:nvPicPr>
          <p:cNvPr id="10" name="Image 9" descr="Une image contenant cercle, Graphique, symbole&#10;&#10;Le contenu généré par l’IA peut être incorrect.">
            <a:extLst>
              <a:ext uri="{FF2B5EF4-FFF2-40B4-BE49-F238E27FC236}">
                <a16:creationId xmlns:a16="http://schemas.microsoft.com/office/drawing/2014/main" id="{DFE9B5F6-9937-7310-BC0E-4F350C2DA1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465649" y="668019"/>
            <a:ext cx="1003429" cy="1000649"/>
          </a:xfrm>
          <a:prstGeom prst="rect">
            <a:avLst/>
          </a:prstGeom>
        </p:spPr>
      </p:pic>
      <p:pic>
        <p:nvPicPr>
          <p:cNvPr id="11" name="Image 10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2E524E29-2BBD-D7C0-542B-E5A741E9E7B0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713246" y="2743577"/>
            <a:ext cx="556259" cy="572471"/>
          </a:xfrm>
          <a:prstGeom prst="rect">
            <a:avLst/>
          </a:prstGeom>
        </p:spPr>
      </p:pic>
      <p:pic>
        <p:nvPicPr>
          <p:cNvPr id="13" name="Image 12" descr="Une image contenant noir, obscurité">
            <a:extLst>
              <a:ext uri="{FF2B5EF4-FFF2-40B4-BE49-F238E27FC236}">
                <a16:creationId xmlns:a16="http://schemas.microsoft.com/office/drawing/2014/main" id="{0A67AB8F-558F-D1CE-194D-1EA3859D7E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441960" y="4421963"/>
            <a:ext cx="2140769" cy="1818817"/>
          </a:xfrm>
          <a:prstGeom prst="rect">
            <a:avLst/>
          </a:prstGeom>
        </p:spPr>
      </p:pic>
      <p:pic>
        <p:nvPicPr>
          <p:cNvPr id="15" name="Image 14" descr="Une image contenant cœur, créativité">
            <a:extLst>
              <a:ext uri="{FF2B5EF4-FFF2-40B4-BE49-F238E27FC236}">
                <a16:creationId xmlns:a16="http://schemas.microsoft.com/office/drawing/2014/main" id="{EF69442A-6340-5C17-E2D8-F40909298510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2937845" y="4337746"/>
            <a:ext cx="2177715" cy="2080260"/>
          </a:xfrm>
          <a:prstGeom prst="rect">
            <a:avLst/>
          </a:prstGeom>
        </p:spPr>
      </p:pic>
      <p:pic>
        <p:nvPicPr>
          <p:cNvPr id="17" name="Image 16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614612A9-3C22-85F7-0375-1A795EB815A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846" y="3980467"/>
            <a:ext cx="2405649" cy="2405649"/>
          </a:xfrm>
          <a:prstGeom prst="rect">
            <a:avLst/>
          </a:prstGeom>
        </p:spPr>
      </p:pic>
      <p:pic>
        <p:nvPicPr>
          <p:cNvPr id="19" name="Image 18" descr="Une image contenant ustensiles de cuisine, spatule&#10;&#10;Le contenu généré par l’IA peut être incorrect.">
            <a:extLst>
              <a:ext uri="{FF2B5EF4-FFF2-40B4-BE49-F238E27FC236}">
                <a16:creationId xmlns:a16="http://schemas.microsoft.com/office/drawing/2014/main" id="{F6F360F9-10EF-62B4-4993-6FB4F87EB40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rcRect l="29477" t="17043" r="51474" b="11095"/>
          <a:stretch>
            <a:fillRect/>
          </a:stretch>
        </p:blipFill>
        <p:spPr>
          <a:xfrm>
            <a:off x="7643950" y="4186207"/>
            <a:ext cx="716833" cy="897340"/>
          </a:xfrm>
          <a:prstGeom prst="rect">
            <a:avLst/>
          </a:prstGeom>
        </p:spPr>
      </p:pic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B1C901E2-3E49-0F57-DF9D-58B9EF9BA73A}"/>
              </a:ext>
            </a:extLst>
          </p:cNvPr>
          <p:cNvSpPr/>
          <p:nvPr/>
        </p:nvSpPr>
        <p:spPr>
          <a:xfrm>
            <a:off x="5981847" y="2663071"/>
            <a:ext cx="716833" cy="733484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1" name="Image 20" descr="Une image contenant ustensiles de cuisine, spatule&#10;&#10;Le contenu généré par l’IA peut être incorrect.">
            <a:extLst>
              <a:ext uri="{FF2B5EF4-FFF2-40B4-BE49-F238E27FC236}">
                <a16:creationId xmlns:a16="http://schemas.microsoft.com/office/drawing/2014/main" id="{2FE4A350-F99E-5381-6ECE-D5A89C206FEA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rcRect l="29477" t="17043" r="51474" b="11095"/>
          <a:stretch>
            <a:fillRect/>
          </a:stretch>
        </p:blipFill>
        <p:spPr>
          <a:xfrm>
            <a:off x="6166082" y="2785972"/>
            <a:ext cx="363602" cy="45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51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956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5986710-30CB-AB40-3298-FF851108EA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487" t="21830" r="17436" b="31674"/>
          <a:stretch>
            <a:fillRect/>
          </a:stretch>
        </p:blipFill>
        <p:spPr>
          <a:xfrm>
            <a:off x="2171132" y="735872"/>
            <a:ext cx="6066454" cy="236536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B183C4B-4BDC-767B-316F-F5F3DC419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160" y="304800"/>
            <a:ext cx="1315720" cy="277719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2B644CE-4806-1449-7B18-E205D831EFA8}"/>
              </a:ext>
            </a:extLst>
          </p:cNvPr>
          <p:cNvSpPr/>
          <p:nvPr/>
        </p:nvSpPr>
        <p:spPr>
          <a:xfrm>
            <a:off x="2950845" y="247239"/>
            <a:ext cx="159766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Déposer une annonce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6DE82550-89E4-7E09-8CBD-4FAF698D86B5}"/>
              </a:ext>
            </a:extLst>
          </p:cNvPr>
          <p:cNvSpPr/>
          <p:nvPr/>
        </p:nvSpPr>
        <p:spPr>
          <a:xfrm>
            <a:off x="4649471" y="247240"/>
            <a:ext cx="1597660" cy="335279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900" dirty="0">
                <a:solidFill>
                  <a:schemeClr val="tx1"/>
                </a:solidFill>
              </a:rPr>
              <a:t>Rechercher…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D27D49F-BBE8-C2CB-5C81-95404ACA5A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6623" y="278951"/>
            <a:ext cx="239229" cy="243284"/>
          </a:xfrm>
          <a:prstGeom prst="rect">
            <a:avLst/>
          </a:prstGeom>
        </p:spPr>
      </p:pic>
      <p:pic>
        <p:nvPicPr>
          <p:cNvPr id="11" name="Image 10" descr="Une image contenant noir, obscurité">
            <a:extLst>
              <a:ext uri="{FF2B5EF4-FFF2-40B4-BE49-F238E27FC236}">
                <a16:creationId xmlns:a16="http://schemas.microsoft.com/office/drawing/2014/main" id="{1F423C7E-8117-8D43-8768-C95A20089B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flipH="1">
            <a:off x="8104838" y="182014"/>
            <a:ext cx="193987" cy="164813"/>
          </a:xfrm>
          <a:prstGeom prst="rect">
            <a:avLst/>
          </a:prstGeom>
        </p:spPr>
      </p:pic>
      <p:pic>
        <p:nvPicPr>
          <p:cNvPr id="12" name="Image 11" descr="Une image contenant cœur, créativité">
            <a:extLst>
              <a:ext uri="{FF2B5EF4-FFF2-40B4-BE49-F238E27FC236}">
                <a16:creationId xmlns:a16="http://schemas.microsoft.com/office/drawing/2014/main" id="{00D83BC7-E2F1-3B78-559A-E7419EDF8378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flipH="1">
            <a:off x="7548551" y="201894"/>
            <a:ext cx="197334" cy="188503"/>
          </a:xfrm>
          <a:prstGeom prst="rect">
            <a:avLst/>
          </a:prstGeom>
        </p:spPr>
      </p:pic>
      <p:pic>
        <p:nvPicPr>
          <p:cNvPr id="13" name="Image 12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1CF5608F-E77C-B29C-2374-F4C248ADA8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25324" y="186015"/>
            <a:ext cx="217989" cy="217989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3B023561-A526-7E69-0E85-7AF26C5C9C94}"/>
              </a:ext>
            </a:extLst>
          </p:cNvPr>
          <p:cNvSpPr txBox="1"/>
          <p:nvPr/>
        </p:nvSpPr>
        <p:spPr>
          <a:xfrm>
            <a:off x="6478759" y="400593"/>
            <a:ext cx="98296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Mes recherches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44BB594-6C59-B18E-3C54-479C5CB9B2B7}"/>
              </a:ext>
            </a:extLst>
          </p:cNvPr>
          <p:cNvSpPr txBox="1"/>
          <p:nvPr/>
        </p:nvSpPr>
        <p:spPr>
          <a:xfrm>
            <a:off x="7398253" y="400593"/>
            <a:ext cx="54534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Favoris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837A7B6-594F-D844-2FA5-5E051F8BEBF9}"/>
              </a:ext>
            </a:extLst>
          </p:cNvPr>
          <p:cNvSpPr txBox="1"/>
          <p:nvPr/>
        </p:nvSpPr>
        <p:spPr>
          <a:xfrm>
            <a:off x="7895986" y="405584"/>
            <a:ext cx="68320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Messages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DA2949BA-F1FC-8DD0-46C7-15342C4C806C}"/>
              </a:ext>
            </a:extLst>
          </p:cNvPr>
          <p:cNvSpPr/>
          <p:nvPr/>
        </p:nvSpPr>
        <p:spPr>
          <a:xfrm>
            <a:off x="8657778" y="143483"/>
            <a:ext cx="241873" cy="241873"/>
          </a:xfrm>
          <a:prstGeom prst="ellipse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S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AF8C450-D5CA-31F0-7423-9D59BEF3DFDA}"/>
              </a:ext>
            </a:extLst>
          </p:cNvPr>
          <p:cNvSpPr txBox="1"/>
          <p:nvPr/>
        </p:nvSpPr>
        <p:spPr>
          <a:xfrm>
            <a:off x="8531860" y="414878"/>
            <a:ext cx="47641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Steph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B57407C1-D083-AB74-90D6-0434BE120A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487" t="21830" r="17436" b="31674"/>
          <a:stretch>
            <a:fillRect/>
          </a:stretch>
        </p:blipFill>
        <p:spPr>
          <a:xfrm>
            <a:off x="2138614" y="3101233"/>
            <a:ext cx="6066454" cy="2365361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6DB6166-F7EC-649B-483C-B1F4EB726A53}"/>
              </a:ext>
            </a:extLst>
          </p:cNvPr>
          <p:cNvSpPr/>
          <p:nvPr/>
        </p:nvSpPr>
        <p:spPr>
          <a:xfrm>
            <a:off x="220980" y="5619946"/>
            <a:ext cx="3185160" cy="50218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Requête SQL : SELECT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4DEFF71-FD38-40B0-9B9A-6BB8DAC94C02}"/>
              </a:ext>
            </a:extLst>
          </p:cNvPr>
          <p:cNvSpPr/>
          <p:nvPr/>
        </p:nvSpPr>
        <p:spPr>
          <a:xfrm>
            <a:off x="6030376" y="5778981"/>
            <a:ext cx="2862687" cy="50218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i="1" dirty="0"/>
              <a:t>NB : petit cœur sur la photo pas nécessaire,</a:t>
            </a:r>
          </a:p>
        </p:txBody>
      </p:sp>
    </p:spTree>
    <p:extLst>
      <p:ext uri="{BB962C8B-B14F-4D97-AF65-F5344CB8AC3E}">
        <p14:creationId xmlns:p14="http://schemas.microsoft.com/office/powerpoint/2010/main" val="3458518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293C791-87E2-EC35-E082-FF986896BB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279" t="47741" r="59029" b="48567"/>
          <a:stretch>
            <a:fillRect/>
          </a:stretch>
        </p:blipFill>
        <p:spPr>
          <a:xfrm>
            <a:off x="4152265" y="1716715"/>
            <a:ext cx="159458" cy="19569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7524FE0-DBE4-30B5-7F80-3DECCDF6A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160" y="304800"/>
            <a:ext cx="1315720" cy="277719"/>
          </a:xfrm>
          <a:prstGeom prst="rect">
            <a:avLst/>
          </a:prstGeom>
        </p:spPr>
      </p:pic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8B70638A-BB9B-44D9-7A04-BD6F3D0180F1}"/>
              </a:ext>
            </a:extLst>
          </p:cNvPr>
          <p:cNvSpPr/>
          <p:nvPr/>
        </p:nvSpPr>
        <p:spPr>
          <a:xfrm>
            <a:off x="2950845" y="247239"/>
            <a:ext cx="1597660" cy="33527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Déposer une annonce</a:t>
            </a: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9FF23180-E3E3-2866-68AF-A1584F105613}"/>
              </a:ext>
            </a:extLst>
          </p:cNvPr>
          <p:cNvSpPr/>
          <p:nvPr/>
        </p:nvSpPr>
        <p:spPr>
          <a:xfrm>
            <a:off x="4649470" y="243017"/>
            <a:ext cx="798830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Quitter</a:t>
            </a: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E790D0AE-1AD9-35D0-A9B0-69529579E897}"/>
              </a:ext>
            </a:extLst>
          </p:cNvPr>
          <p:cNvSpPr/>
          <p:nvPr/>
        </p:nvSpPr>
        <p:spPr>
          <a:xfrm>
            <a:off x="1731645" y="1242060"/>
            <a:ext cx="2664460" cy="27771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50" b="1" dirty="0">
                <a:solidFill>
                  <a:schemeClr val="bg1">
                    <a:lumMod val="75000"/>
                  </a:schemeClr>
                </a:solidFill>
              </a:rPr>
              <a:t>Titre de l’annonce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B44E727A-B387-7C3F-42DD-DA64432417D2}"/>
              </a:ext>
            </a:extLst>
          </p:cNvPr>
          <p:cNvSpPr/>
          <p:nvPr/>
        </p:nvSpPr>
        <p:spPr>
          <a:xfrm>
            <a:off x="1731645" y="1675705"/>
            <a:ext cx="2664460" cy="27771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50" b="1" dirty="0">
                <a:solidFill>
                  <a:schemeClr val="bg1">
                    <a:lumMod val="75000"/>
                  </a:schemeClr>
                </a:solidFill>
              </a:rPr>
              <a:t>Catégorie*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03666C22-FA6B-3BDB-D597-3A5947126898}"/>
              </a:ext>
            </a:extLst>
          </p:cNvPr>
          <p:cNvSpPr/>
          <p:nvPr/>
        </p:nvSpPr>
        <p:spPr>
          <a:xfrm>
            <a:off x="1731645" y="2286000"/>
            <a:ext cx="187960" cy="187960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23E2FF24-7BE5-7D31-F9C0-EF328471C37E}"/>
              </a:ext>
            </a:extLst>
          </p:cNvPr>
          <p:cNvSpPr/>
          <p:nvPr/>
        </p:nvSpPr>
        <p:spPr>
          <a:xfrm>
            <a:off x="1784667" y="2339022"/>
            <a:ext cx="81915" cy="8191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143D7EB-EDD1-B0E4-5733-18C3F788CC63}"/>
              </a:ext>
            </a:extLst>
          </p:cNvPr>
          <p:cNvSpPr txBox="1"/>
          <p:nvPr/>
        </p:nvSpPr>
        <p:spPr>
          <a:xfrm>
            <a:off x="1632267" y="2006446"/>
            <a:ext cx="12153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Type d’annonce*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F9821A4-23FF-B600-EE53-8F3721EE07C3}"/>
              </a:ext>
            </a:extLst>
          </p:cNvPr>
          <p:cNvSpPr txBox="1"/>
          <p:nvPr/>
        </p:nvSpPr>
        <p:spPr>
          <a:xfrm>
            <a:off x="1919604" y="2268056"/>
            <a:ext cx="4940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Offre</a:t>
            </a: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17E1A011-B223-1D1E-8F39-EC06E708EDB8}"/>
              </a:ext>
            </a:extLst>
          </p:cNvPr>
          <p:cNvSpPr/>
          <p:nvPr/>
        </p:nvSpPr>
        <p:spPr>
          <a:xfrm>
            <a:off x="1534160" y="1034366"/>
            <a:ext cx="3418840" cy="3796714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05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D1E11B4-1EFE-1370-9FF9-EC727038B2F8}"/>
              </a:ext>
            </a:extLst>
          </p:cNvPr>
          <p:cNvSpPr txBox="1"/>
          <p:nvPr/>
        </p:nvSpPr>
        <p:spPr>
          <a:xfrm>
            <a:off x="1632267" y="2529666"/>
            <a:ext cx="9557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Description*</a:t>
            </a: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77B5BF6C-91A0-EF02-5708-76B0A143E470}"/>
              </a:ext>
            </a:extLst>
          </p:cNvPr>
          <p:cNvSpPr/>
          <p:nvPr/>
        </p:nvSpPr>
        <p:spPr>
          <a:xfrm>
            <a:off x="2278065" y="4185910"/>
            <a:ext cx="159766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Déposer l’annonce</a:t>
            </a:r>
          </a:p>
        </p:txBody>
      </p:sp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EF11B83C-4DB0-BB03-FF08-0999E403C696}"/>
              </a:ext>
            </a:extLst>
          </p:cNvPr>
          <p:cNvSpPr/>
          <p:nvPr/>
        </p:nvSpPr>
        <p:spPr>
          <a:xfrm>
            <a:off x="1799662" y="2943676"/>
            <a:ext cx="2748843" cy="1133024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05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C21B981-468E-538B-2ED4-FD0FA528F142}"/>
              </a:ext>
            </a:extLst>
          </p:cNvPr>
          <p:cNvSpPr/>
          <p:nvPr/>
        </p:nvSpPr>
        <p:spPr>
          <a:xfrm>
            <a:off x="220980" y="5619946"/>
            <a:ext cx="3185160" cy="50218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Requête SQL : INSERT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3F37E63-4EEF-5845-BFBC-AA2F960EBF64}"/>
              </a:ext>
            </a:extLst>
          </p:cNvPr>
          <p:cNvSpPr/>
          <p:nvPr/>
        </p:nvSpPr>
        <p:spPr>
          <a:xfrm>
            <a:off x="5448300" y="1017598"/>
            <a:ext cx="2862687" cy="50218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i="1" dirty="0"/>
              <a:t>NB : Formulaire avec méthode POST et </a:t>
            </a:r>
            <a:r>
              <a:rPr lang="fr-FR" sz="1100" i="1" dirty="0" err="1"/>
              <a:t>button</a:t>
            </a:r>
            <a:r>
              <a:rPr lang="fr-FR" sz="1100" i="1" dirty="0"/>
              <a:t> SUBMIT,</a:t>
            </a:r>
          </a:p>
        </p:txBody>
      </p:sp>
    </p:spTree>
    <p:extLst>
      <p:ext uri="{BB962C8B-B14F-4D97-AF65-F5344CB8AC3E}">
        <p14:creationId xmlns:p14="http://schemas.microsoft.com/office/powerpoint/2010/main" val="3724683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571DC94-B59F-77FA-99CB-CBBA02529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160" y="304800"/>
            <a:ext cx="1315720" cy="277719"/>
          </a:xfrm>
          <a:prstGeom prst="rect">
            <a:avLst/>
          </a:prstGeom>
        </p:spPr>
      </p:pic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E695C5E1-0AC9-52DA-D094-21408FACFFFC}"/>
              </a:ext>
            </a:extLst>
          </p:cNvPr>
          <p:cNvSpPr/>
          <p:nvPr/>
        </p:nvSpPr>
        <p:spPr>
          <a:xfrm>
            <a:off x="2950845" y="247239"/>
            <a:ext cx="159766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Déposer une annonce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6834F13A-4E90-AA66-8D53-39CCE8CE7D1A}"/>
              </a:ext>
            </a:extLst>
          </p:cNvPr>
          <p:cNvSpPr/>
          <p:nvPr/>
        </p:nvSpPr>
        <p:spPr>
          <a:xfrm>
            <a:off x="4649471" y="247240"/>
            <a:ext cx="1597660" cy="335279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900" dirty="0">
                <a:solidFill>
                  <a:schemeClr val="tx1"/>
                </a:solidFill>
              </a:rPr>
              <a:t>Rechercher…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8D108C5-BAF5-9D6C-2828-3E70CC576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623" y="278951"/>
            <a:ext cx="239229" cy="243284"/>
          </a:xfrm>
          <a:prstGeom prst="rect">
            <a:avLst/>
          </a:prstGeom>
        </p:spPr>
      </p:pic>
      <p:pic>
        <p:nvPicPr>
          <p:cNvPr id="6" name="Image 5" descr="Une image contenant noir, obscurité">
            <a:extLst>
              <a:ext uri="{FF2B5EF4-FFF2-40B4-BE49-F238E27FC236}">
                <a16:creationId xmlns:a16="http://schemas.microsoft.com/office/drawing/2014/main" id="{57D79234-3D00-58F7-42B3-BF949544EB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flipH="1">
            <a:off x="8104838" y="182014"/>
            <a:ext cx="193987" cy="164813"/>
          </a:xfrm>
          <a:prstGeom prst="rect">
            <a:avLst/>
          </a:prstGeom>
        </p:spPr>
      </p:pic>
      <p:pic>
        <p:nvPicPr>
          <p:cNvPr id="7" name="Image 6" descr="Une image contenant cœur, créativité">
            <a:extLst>
              <a:ext uri="{FF2B5EF4-FFF2-40B4-BE49-F238E27FC236}">
                <a16:creationId xmlns:a16="http://schemas.microsoft.com/office/drawing/2014/main" id="{434E7319-D709-D43A-1269-BE7A8277A76F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flipH="1">
            <a:off x="7548551" y="201894"/>
            <a:ext cx="197334" cy="188503"/>
          </a:xfrm>
          <a:prstGeom prst="rect">
            <a:avLst/>
          </a:prstGeom>
        </p:spPr>
      </p:pic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50001ED2-ED36-2969-C55A-706A01FF46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25324" y="186015"/>
            <a:ext cx="217989" cy="217989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0A068C7-6227-60A4-9FAB-149094D18711}"/>
              </a:ext>
            </a:extLst>
          </p:cNvPr>
          <p:cNvSpPr txBox="1"/>
          <p:nvPr/>
        </p:nvSpPr>
        <p:spPr>
          <a:xfrm>
            <a:off x="6478759" y="400593"/>
            <a:ext cx="98296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Mes recherches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EADF8D1-97F3-6C25-C312-6965EB1D38B7}"/>
              </a:ext>
            </a:extLst>
          </p:cNvPr>
          <p:cNvSpPr txBox="1"/>
          <p:nvPr/>
        </p:nvSpPr>
        <p:spPr>
          <a:xfrm>
            <a:off x="7398253" y="400593"/>
            <a:ext cx="54534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Favoris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FB80F08-2186-9140-B33E-FF0580BDACE1}"/>
              </a:ext>
            </a:extLst>
          </p:cNvPr>
          <p:cNvSpPr txBox="1"/>
          <p:nvPr/>
        </p:nvSpPr>
        <p:spPr>
          <a:xfrm>
            <a:off x="7895986" y="405584"/>
            <a:ext cx="68320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Messages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942C3281-21D5-0179-7E00-B6CDA0AAD20C}"/>
              </a:ext>
            </a:extLst>
          </p:cNvPr>
          <p:cNvSpPr/>
          <p:nvPr/>
        </p:nvSpPr>
        <p:spPr>
          <a:xfrm>
            <a:off x="8657778" y="143483"/>
            <a:ext cx="241873" cy="241873"/>
          </a:xfrm>
          <a:prstGeom prst="ellipse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C8F0F65-50AE-C61D-05C5-0B698FDE2D5C}"/>
              </a:ext>
            </a:extLst>
          </p:cNvPr>
          <p:cNvSpPr txBox="1"/>
          <p:nvPr/>
        </p:nvSpPr>
        <p:spPr>
          <a:xfrm>
            <a:off x="8531860" y="414878"/>
            <a:ext cx="47641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Steph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D193160-0593-CAE2-D29E-3E13082E9416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9282" t="31983" r="69642" b="50786"/>
          <a:stretch>
            <a:fillRect/>
          </a:stretch>
        </p:blipFill>
        <p:spPr>
          <a:xfrm>
            <a:off x="1752601" y="1178467"/>
            <a:ext cx="1097280" cy="960121"/>
          </a:xfrm>
          <a:prstGeom prst="rect">
            <a:avLst/>
          </a:prstGeom>
        </p:spPr>
      </p:pic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99344A26-A862-7C36-4356-EEC1A3FF139C}"/>
              </a:ext>
            </a:extLst>
          </p:cNvPr>
          <p:cNvSpPr/>
          <p:nvPr/>
        </p:nvSpPr>
        <p:spPr>
          <a:xfrm>
            <a:off x="1576423" y="1092016"/>
            <a:ext cx="6528415" cy="1506404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05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E94C6E8-FD94-EE15-5440-378EC7CA7A8E}"/>
              </a:ext>
            </a:extLst>
          </p:cNvPr>
          <p:cNvSpPr txBox="1"/>
          <p:nvPr/>
        </p:nvSpPr>
        <p:spPr>
          <a:xfrm>
            <a:off x="3067051" y="1308735"/>
            <a:ext cx="18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Webcam USB neuve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A7AF9B0-0332-E4F5-A463-117B29E75AF3}"/>
              </a:ext>
            </a:extLst>
          </p:cNvPr>
          <p:cNvSpPr txBox="1"/>
          <p:nvPr/>
        </p:nvSpPr>
        <p:spPr>
          <a:xfrm>
            <a:off x="3067051" y="1556921"/>
            <a:ext cx="514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5 €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45AC45A-C0E0-A358-DE9F-0DC1DED461D4}"/>
              </a:ext>
            </a:extLst>
          </p:cNvPr>
          <p:cNvSpPr txBox="1"/>
          <p:nvPr/>
        </p:nvSpPr>
        <p:spPr>
          <a:xfrm>
            <a:off x="3067051" y="1812071"/>
            <a:ext cx="40722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Photo, audio &amp; vidéo – Créée le 15/06/2025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F6438DBC-7092-2490-5CB7-6CCE63F38158}"/>
              </a:ext>
            </a:extLst>
          </p:cNvPr>
          <p:cNvSpPr/>
          <p:nvPr/>
        </p:nvSpPr>
        <p:spPr>
          <a:xfrm>
            <a:off x="1752601" y="2138588"/>
            <a:ext cx="141732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Vendez plus vite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19B20858-32D8-87C5-DAAE-C255BAD05F7F}"/>
              </a:ext>
            </a:extLst>
          </p:cNvPr>
          <p:cNvSpPr/>
          <p:nvPr/>
        </p:nvSpPr>
        <p:spPr>
          <a:xfrm>
            <a:off x="3241993" y="2133478"/>
            <a:ext cx="1306513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Mettre en pause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14CE01FD-A460-F681-CD84-3A6176D1C190}"/>
              </a:ext>
            </a:extLst>
          </p:cNvPr>
          <p:cNvSpPr/>
          <p:nvPr/>
        </p:nvSpPr>
        <p:spPr>
          <a:xfrm>
            <a:off x="4620578" y="2133478"/>
            <a:ext cx="1616075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Modifier gratuitement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35FACDE8-9020-B91E-AF4E-61E861EAB90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1270" y="2133478"/>
            <a:ext cx="329691" cy="335279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86C1F1CA-A169-CA99-2337-F73AFADE045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9282" t="31983" r="69642" b="50786"/>
          <a:stretch>
            <a:fillRect/>
          </a:stretch>
        </p:blipFill>
        <p:spPr>
          <a:xfrm>
            <a:off x="1752601" y="2880430"/>
            <a:ext cx="1097280" cy="960121"/>
          </a:xfrm>
          <a:prstGeom prst="rect">
            <a:avLst/>
          </a:prstGeom>
        </p:spPr>
      </p:pic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901A676B-E400-3BB9-952A-1AA056219773}"/>
              </a:ext>
            </a:extLst>
          </p:cNvPr>
          <p:cNvSpPr/>
          <p:nvPr/>
        </p:nvSpPr>
        <p:spPr>
          <a:xfrm>
            <a:off x="1576423" y="2793979"/>
            <a:ext cx="6528415" cy="1506404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05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F4D01D7-AA41-0C57-CB3D-ECD137F8E2D5}"/>
              </a:ext>
            </a:extLst>
          </p:cNvPr>
          <p:cNvSpPr txBox="1"/>
          <p:nvPr/>
        </p:nvSpPr>
        <p:spPr>
          <a:xfrm>
            <a:off x="3067051" y="3010698"/>
            <a:ext cx="18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Webcam USB neuve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9E96B920-5064-0CDC-64F1-81C0CA5B0FE2}"/>
              </a:ext>
            </a:extLst>
          </p:cNvPr>
          <p:cNvSpPr txBox="1"/>
          <p:nvPr/>
        </p:nvSpPr>
        <p:spPr>
          <a:xfrm>
            <a:off x="3067051" y="3258884"/>
            <a:ext cx="514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5 €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AC5651D-DE97-FE8C-0515-4189E8AAAFF6}"/>
              </a:ext>
            </a:extLst>
          </p:cNvPr>
          <p:cNvSpPr txBox="1"/>
          <p:nvPr/>
        </p:nvSpPr>
        <p:spPr>
          <a:xfrm>
            <a:off x="3067051" y="3514034"/>
            <a:ext cx="40722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Photo, audio &amp; vidéo – Créée le 15/06/2025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B7331606-0B1D-CBF0-0C2F-740E17CFD1D2}"/>
              </a:ext>
            </a:extLst>
          </p:cNvPr>
          <p:cNvSpPr/>
          <p:nvPr/>
        </p:nvSpPr>
        <p:spPr>
          <a:xfrm>
            <a:off x="1752601" y="3840551"/>
            <a:ext cx="141732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Vendez plus vite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F532BC62-3500-DF80-761E-924CDB296CA8}"/>
              </a:ext>
            </a:extLst>
          </p:cNvPr>
          <p:cNvSpPr/>
          <p:nvPr/>
        </p:nvSpPr>
        <p:spPr>
          <a:xfrm>
            <a:off x="3241993" y="3835441"/>
            <a:ext cx="1306513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Mettre en pause</a:t>
            </a:r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EA439417-4F8F-3B4B-0BA9-F3B120693A37}"/>
              </a:ext>
            </a:extLst>
          </p:cNvPr>
          <p:cNvSpPr/>
          <p:nvPr/>
        </p:nvSpPr>
        <p:spPr>
          <a:xfrm>
            <a:off x="4620578" y="3835441"/>
            <a:ext cx="1616075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Modifier gratuitement</a:t>
            </a:r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E1801C18-6142-F4FC-A843-A47A82EEF7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1270" y="3835441"/>
            <a:ext cx="329691" cy="335279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EBE67E5C-7EF9-CEBB-1628-5DC37264E099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9282" t="31983" r="69642" b="50786"/>
          <a:stretch>
            <a:fillRect/>
          </a:stretch>
        </p:blipFill>
        <p:spPr>
          <a:xfrm>
            <a:off x="1752601" y="4613233"/>
            <a:ext cx="1097280" cy="960121"/>
          </a:xfrm>
          <a:prstGeom prst="rect">
            <a:avLst/>
          </a:prstGeom>
        </p:spPr>
      </p:pic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DFC603B1-62BB-76D4-DE08-8A7439783CA3}"/>
              </a:ext>
            </a:extLst>
          </p:cNvPr>
          <p:cNvSpPr/>
          <p:nvPr/>
        </p:nvSpPr>
        <p:spPr>
          <a:xfrm>
            <a:off x="1576423" y="4526782"/>
            <a:ext cx="6528415" cy="1506404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05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E5334263-2F8C-3E8D-8B1B-776C41554297}"/>
              </a:ext>
            </a:extLst>
          </p:cNvPr>
          <p:cNvSpPr txBox="1"/>
          <p:nvPr/>
        </p:nvSpPr>
        <p:spPr>
          <a:xfrm>
            <a:off x="3067051" y="4743501"/>
            <a:ext cx="18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Webcam USB neuve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1D7D3CD1-C9E7-659B-5274-34A8B29E47BD}"/>
              </a:ext>
            </a:extLst>
          </p:cNvPr>
          <p:cNvSpPr txBox="1"/>
          <p:nvPr/>
        </p:nvSpPr>
        <p:spPr>
          <a:xfrm>
            <a:off x="3067051" y="4991687"/>
            <a:ext cx="514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5 €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87FB7CEE-DFBF-2008-6B00-D5A661044806}"/>
              </a:ext>
            </a:extLst>
          </p:cNvPr>
          <p:cNvSpPr txBox="1"/>
          <p:nvPr/>
        </p:nvSpPr>
        <p:spPr>
          <a:xfrm>
            <a:off x="3067051" y="5246837"/>
            <a:ext cx="40722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Photo, audio &amp; vidéo – Créée le 15/06/2025</a:t>
            </a:r>
          </a:p>
        </p:txBody>
      </p: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36765EBE-3A9E-4DF1-263E-6E12AD1FB872}"/>
              </a:ext>
            </a:extLst>
          </p:cNvPr>
          <p:cNvSpPr/>
          <p:nvPr/>
        </p:nvSpPr>
        <p:spPr>
          <a:xfrm>
            <a:off x="1752601" y="5573354"/>
            <a:ext cx="141732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Vendez plus vite</a:t>
            </a:r>
          </a:p>
        </p:txBody>
      </p:sp>
      <p:sp>
        <p:nvSpPr>
          <p:cNvPr id="40" name="Rectangle : coins arrondis 39">
            <a:extLst>
              <a:ext uri="{FF2B5EF4-FFF2-40B4-BE49-F238E27FC236}">
                <a16:creationId xmlns:a16="http://schemas.microsoft.com/office/drawing/2014/main" id="{35D689E9-1F79-E3B5-E263-75C8CAD24BAA}"/>
              </a:ext>
            </a:extLst>
          </p:cNvPr>
          <p:cNvSpPr/>
          <p:nvPr/>
        </p:nvSpPr>
        <p:spPr>
          <a:xfrm>
            <a:off x="3241993" y="5568244"/>
            <a:ext cx="1306513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Mettre en pause</a:t>
            </a:r>
          </a:p>
        </p:txBody>
      </p:sp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E3F89653-1C03-53DC-F8F4-BFE31164CCEA}"/>
              </a:ext>
            </a:extLst>
          </p:cNvPr>
          <p:cNvSpPr/>
          <p:nvPr/>
        </p:nvSpPr>
        <p:spPr>
          <a:xfrm>
            <a:off x="4620578" y="5568244"/>
            <a:ext cx="1616075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Modifier gratuitement</a:t>
            </a: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20BC5F1A-52B0-EA84-9CBE-2208F1D9896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1270" y="5568244"/>
            <a:ext cx="329691" cy="335279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16A10DAD-B7D1-D04D-7FEF-8D98B669D7CD}"/>
              </a:ext>
            </a:extLst>
          </p:cNvPr>
          <p:cNvSpPr/>
          <p:nvPr/>
        </p:nvSpPr>
        <p:spPr>
          <a:xfrm>
            <a:off x="396239" y="6177413"/>
            <a:ext cx="4152265" cy="4331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Requête SQL : SELECT</a:t>
            </a:r>
          </a:p>
          <a:p>
            <a:pPr algn="ctr"/>
            <a:r>
              <a:rPr lang="fr-FR" dirty="0"/>
              <a:t>Pour afficher les annonces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BEB888A-34B2-F351-B0A2-A6763E83C3DB}"/>
              </a:ext>
            </a:extLst>
          </p:cNvPr>
          <p:cNvSpPr/>
          <p:nvPr/>
        </p:nvSpPr>
        <p:spPr>
          <a:xfrm>
            <a:off x="228600" y="1178467"/>
            <a:ext cx="746760" cy="68623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208123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7F3938-E577-6091-6DC9-1FA482E62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36C31E37-B026-123E-01BD-7DFD5A17B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160" y="304800"/>
            <a:ext cx="1315720" cy="277719"/>
          </a:xfrm>
          <a:prstGeom prst="rect">
            <a:avLst/>
          </a:prstGeom>
        </p:spPr>
      </p:pic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E19185F5-9D6E-1270-D8DC-7C62A9E41908}"/>
              </a:ext>
            </a:extLst>
          </p:cNvPr>
          <p:cNvSpPr/>
          <p:nvPr/>
        </p:nvSpPr>
        <p:spPr>
          <a:xfrm>
            <a:off x="2950845" y="247239"/>
            <a:ext cx="159766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Déposer une annonce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FC40C74-BAA9-1134-B7B9-2078A2A7F2A7}"/>
              </a:ext>
            </a:extLst>
          </p:cNvPr>
          <p:cNvSpPr/>
          <p:nvPr/>
        </p:nvSpPr>
        <p:spPr>
          <a:xfrm>
            <a:off x="4649471" y="247240"/>
            <a:ext cx="1597660" cy="335279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900" dirty="0">
                <a:solidFill>
                  <a:schemeClr val="tx1"/>
                </a:solidFill>
              </a:rPr>
              <a:t>Rechercher…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9A37C78-4BEE-C30A-124A-5B3C46370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623" y="278951"/>
            <a:ext cx="239229" cy="243284"/>
          </a:xfrm>
          <a:prstGeom prst="rect">
            <a:avLst/>
          </a:prstGeom>
        </p:spPr>
      </p:pic>
      <p:pic>
        <p:nvPicPr>
          <p:cNvPr id="6" name="Image 5" descr="Une image contenant noir, obscurité">
            <a:extLst>
              <a:ext uri="{FF2B5EF4-FFF2-40B4-BE49-F238E27FC236}">
                <a16:creationId xmlns:a16="http://schemas.microsoft.com/office/drawing/2014/main" id="{0638538B-FD73-85FB-76AA-15DFC9EC3F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flipH="1">
            <a:off x="8104838" y="182014"/>
            <a:ext cx="193987" cy="164813"/>
          </a:xfrm>
          <a:prstGeom prst="rect">
            <a:avLst/>
          </a:prstGeom>
        </p:spPr>
      </p:pic>
      <p:pic>
        <p:nvPicPr>
          <p:cNvPr id="7" name="Image 6" descr="Une image contenant cœur, créativité">
            <a:extLst>
              <a:ext uri="{FF2B5EF4-FFF2-40B4-BE49-F238E27FC236}">
                <a16:creationId xmlns:a16="http://schemas.microsoft.com/office/drawing/2014/main" id="{84B87D49-B378-E8DB-D571-C3606D5638E1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flipH="1">
            <a:off x="7548551" y="201894"/>
            <a:ext cx="197334" cy="188503"/>
          </a:xfrm>
          <a:prstGeom prst="rect">
            <a:avLst/>
          </a:prstGeom>
        </p:spPr>
      </p:pic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322E73F7-6D47-7734-7B48-3127C66766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25324" y="186015"/>
            <a:ext cx="217989" cy="217989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CD1AAE8D-26B4-3DA6-D2F5-7F82A4AF11E1}"/>
              </a:ext>
            </a:extLst>
          </p:cNvPr>
          <p:cNvSpPr txBox="1"/>
          <p:nvPr/>
        </p:nvSpPr>
        <p:spPr>
          <a:xfrm>
            <a:off x="6478759" y="400593"/>
            <a:ext cx="98296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Mes recherches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B534EA4-3E30-C2FB-CE13-EF18398EFBF9}"/>
              </a:ext>
            </a:extLst>
          </p:cNvPr>
          <p:cNvSpPr txBox="1"/>
          <p:nvPr/>
        </p:nvSpPr>
        <p:spPr>
          <a:xfrm>
            <a:off x="7398253" y="400593"/>
            <a:ext cx="54534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Favoris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7945BF4-B4D8-6205-C506-78D21AF6D350}"/>
              </a:ext>
            </a:extLst>
          </p:cNvPr>
          <p:cNvSpPr txBox="1"/>
          <p:nvPr/>
        </p:nvSpPr>
        <p:spPr>
          <a:xfrm>
            <a:off x="7895986" y="405584"/>
            <a:ext cx="68320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Messages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FAECCBFC-08AF-319C-FF66-4673642ABE7E}"/>
              </a:ext>
            </a:extLst>
          </p:cNvPr>
          <p:cNvSpPr/>
          <p:nvPr/>
        </p:nvSpPr>
        <p:spPr>
          <a:xfrm>
            <a:off x="8657778" y="143483"/>
            <a:ext cx="241873" cy="241873"/>
          </a:xfrm>
          <a:prstGeom prst="ellipse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E970B90-589C-F31C-900C-17D5EBC293C4}"/>
              </a:ext>
            </a:extLst>
          </p:cNvPr>
          <p:cNvSpPr txBox="1"/>
          <p:nvPr/>
        </p:nvSpPr>
        <p:spPr>
          <a:xfrm>
            <a:off x="8531860" y="414878"/>
            <a:ext cx="47641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Steph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9C63A7C-A068-CAEB-E14F-04F7121720F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9282" t="31983" r="69642" b="50786"/>
          <a:stretch>
            <a:fillRect/>
          </a:stretch>
        </p:blipFill>
        <p:spPr>
          <a:xfrm>
            <a:off x="1752601" y="1178467"/>
            <a:ext cx="1097280" cy="960121"/>
          </a:xfrm>
          <a:prstGeom prst="rect">
            <a:avLst/>
          </a:prstGeom>
        </p:spPr>
      </p:pic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87F7C89B-9478-3FD6-B5E3-428F73CF8957}"/>
              </a:ext>
            </a:extLst>
          </p:cNvPr>
          <p:cNvSpPr/>
          <p:nvPr/>
        </p:nvSpPr>
        <p:spPr>
          <a:xfrm>
            <a:off x="1576423" y="1092016"/>
            <a:ext cx="6528415" cy="1506404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05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DC984BD-B0B6-2D03-9D99-54F9F0E4E9F1}"/>
              </a:ext>
            </a:extLst>
          </p:cNvPr>
          <p:cNvSpPr txBox="1"/>
          <p:nvPr/>
        </p:nvSpPr>
        <p:spPr>
          <a:xfrm>
            <a:off x="3067051" y="1308735"/>
            <a:ext cx="18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Webcam USB neuve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A8F6E0C-489E-7AA4-1E5C-4CA5FC98DCE7}"/>
              </a:ext>
            </a:extLst>
          </p:cNvPr>
          <p:cNvSpPr txBox="1"/>
          <p:nvPr/>
        </p:nvSpPr>
        <p:spPr>
          <a:xfrm>
            <a:off x="3067051" y="1556921"/>
            <a:ext cx="514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5 €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F70F852-B81D-33F3-9BF5-EAD3571E0549}"/>
              </a:ext>
            </a:extLst>
          </p:cNvPr>
          <p:cNvSpPr txBox="1"/>
          <p:nvPr/>
        </p:nvSpPr>
        <p:spPr>
          <a:xfrm>
            <a:off x="3067051" y="1812071"/>
            <a:ext cx="40722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Photo, audio &amp; vidéo – Créée le 15/06/2025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A74B8CBE-0419-43F1-E24B-C6F87EA4E7FA}"/>
              </a:ext>
            </a:extLst>
          </p:cNvPr>
          <p:cNvSpPr/>
          <p:nvPr/>
        </p:nvSpPr>
        <p:spPr>
          <a:xfrm>
            <a:off x="1752601" y="2138588"/>
            <a:ext cx="141732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Vendez plus vite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FD5730B6-1619-3BD9-B14D-484959C165D4}"/>
              </a:ext>
            </a:extLst>
          </p:cNvPr>
          <p:cNvSpPr/>
          <p:nvPr/>
        </p:nvSpPr>
        <p:spPr>
          <a:xfrm>
            <a:off x="3241993" y="2133478"/>
            <a:ext cx="1306513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Mettre en pause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AACD006D-C67F-A7C1-86CB-A50FC107F10D}"/>
              </a:ext>
            </a:extLst>
          </p:cNvPr>
          <p:cNvSpPr/>
          <p:nvPr/>
        </p:nvSpPr>
        <p:spPr>
          <a:xfrm>
            <a:off x="4620578" y="2133478"/>
            <a:ext cx="1616075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Modifier gratuitement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B66646CD-D51D-EF3F-C52D-8BF48501170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1270" y="2133478"/>
            <a:ext cx="329691" cy="335279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3296CFD2-8EBA-FF6E-DEFF-43FF491CCDB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9282" t="31983" r="69642" b="50786"/>
          <a:stretch>
            <a:fillRect/>
          </a:stretch>
        </p:blipFill>
        <p:spPr>
          <a:xfrm>
            <a:off x="1752601" y="2880430"/>
            <a:ext cx="1097280" cy="960121"/>
          </a:xfrm>
          <a:prstGeom prst="rect">
            <a:avLst/>
          </a:prstGeom>
        </p:spPr>
      </p:pic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8789197F-868F-6EB9-C6AE-FDA1F7888A90}"/>
              </a:ext>
            </a:extLst>
          </p:cNvPr>
          <p:cNvSpPr/>
          <p:nvPr/>
        </p:nvSpPr>
        <p:spPr>
          <a:xfrm>
            <a:off x="1576423" y="2793979"/>
            <a:ext cx="6528415" cy="1506404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05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A7AEE14-B170-CAA0-3720-A3CCB8685BBB}"/>
              </a:ext>
            </a:extLst>
          </p:cNvPr>
          <p:cNvSpPr txBox="1"/>
          <p:nvPr/>
        </p:nvSpPr>
        <p:spPr>
          <a:xfrm>
            <a:off x="3067051" y="3010698"/>
            <a:ext cx="18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Webcam USB neuve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EBCA98E-5E07-A8E2-6C03-34479FF32983}"/>
              </a:ext>
            </a:extLst>
          </p:cNvPr>
          <p:cNvSpPr txBox="1"/>
          <p:nvPr/>
        </p:nvSpPr>
        <p:spPr>
          <a:xfrm>
            <a:off x="3067051" y="3258884"/>
            <a:ext cx="514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5 €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BB76B58-0241-B85F-8CBC-6CF2A55C2CA8}"/>
              </a:ext>
            </a:extLst>
          </p:cNvPr>
          <p:cNvSpPr txBox="1"/>
          <p:nvPr/>
        </p:nvSpPr>
        <p:spPr>
          <a:xfrm>
            <a:off x="3067051" y="3514034"/>
            <a:ext cx="40722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Photo, audio &amp; vidéo – Créée le 15/06/2025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B688EB64-2AE0-4A66-20F3-DA8E89EEC8D8}"/>
              </a:ext>
            </a:extLst>
          </p:cNvPr>
          <p:cNvSpPr/>
          <p:nvPr/>
        </p:nvSpPr>
        <p:spPr>
          <a:xfrm>
            <a:off x="1752601" y="3840551"/>
            <a:ext cx="141732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Vendez plus vite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94D2AAA8-3327-492D-8DDC-6753D790C311}"/>
              </a:ext>
            </a:extLst>
          </p:cNvPr>
          <p:cNvSpPr/>
          <p:nvPr/>
        </p:nvSpPr>
        <p:spPr>
          <a:xfrm>
            <a:off x="3241993" y="3835441"/>
            <a:ext cx="1306513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Mettre en pause</a:t>
            </a:r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5DBEDB8D-03FF-6F11-4876-145BEC724F22}"/>
              </a:ext>
            </a:extLst>
          </p:cNvPr>
          <p:cNvSpPr/>
          <p:nvPr/>
        </p:nvSpPr>
        <p:spPr>
          <a:xfrm>
            <a:off x="4620578" y="3835441"/>
            <a:ext cx="1616075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Modifier gratuitement</a:t>
            </a:r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6475489B-8224-42A3-456F-AE4C66D524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1270" y="3835441"/>
            <a:ext cx="329691" cy="335279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544FCCF9-4EF7-93CE-C3BA-5F5DDA374259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9282" t="31983" r="69642" b="50786"/>
          <a:stretch>
            <a:fillRect/>
          </a:stretch>
        </p:blipFill>
        <p:spPr>
          <a:xfrm>
            <a:off x="1752601" y="4613233"/>
            <a:ext cx="1097280" cy="960121"/>
          </a:xfrm>
          <a:prstGeom prst="rect">
            <a:avLst/>
          </a:prstGeom>
        </p:spPr>
      </p:pic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3397EC65-C697-BF4F-4AE3-4157CC298CD1}"/>
              </a:ext>
            </a:extLst>
          </p:cNvPr>
          <p:cNvSpPr/>
          <p:nvPr/>
        </p:nvSpPr>
        <p:spPr>
          <a:xfrm>
            <a:off x="1576423" y="4526782"/>
            <a:ext cx="6528415" cy="1506404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05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B6857998-03CE-1247-BCB8-F68DFE573D49}"/>
              </a:ext>
            </a:extLst>
          </p:cNvPr>
          <p:cNvSpPr txBox="1"/>
          <p:nvPr/>
        </p:nvSpPr>
        <p:spPr>
          <a:xfrm>
            <a:off x="3067051" y="4743501"/>
            <a:ext cx="18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Webcam USB neuve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83052317-D42F-1C4A-766C-AE62E11FBCED}"/>
              </a:ext>
            </a:extLst>
          </p:cNvPr>
          <p:cNvSpPr txBox="1"/>
          <p:nvPr/>
        </p:nvSpPr>
        <p:spPr>
          <a:xfrm>
            <a:off x="3067051" y="4991687"/>
            <a:ext cx="514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5 €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F96D81D7-6ED9-D7BA-C212-5C921EC904BB}"/>
              </a:ext>
            </a:extLst>
          </p:cNvPr>
          <p:cNvSpPr txBox="1"/>
          <p:nvPr/>
        </p:nvSpPr>
        <p:spPr>
          <a:xfrm>
            <a:off x="3067051" y="5246837"/>
            <a:ext cx="40722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Photo, audio &amp; vidéo – Créée le 15/06/2025</a:t>
            </a:r>
          </a:p>
        </p:txBody>
      </p: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9BDF28AF-BBA9-6CD7-F572-47435274F001}"/>
              </a:ext>
            </a:extLst>
          </p:cNvPr>
          <p:cNvSpPr/>
          <p:nvPr/>
        </p:nvSpPr>
        <p:spPr>
          <a:xfrm>
            <a:off x="1752601" y="5573354"/>
            <a:ext cx="141732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Vendez plus vite</a:t>
            </a:r>
          </a:p>
        </p:txBody>
      </p:sp>
      <p:sp>
        <p:nvSpPr>
          <p:cNvPr id="40" name="Rectangle : coins arrondis 39">
            <a:extLst>
              <a:ext uri="{FF2B5EF4-FFF2-40B4-BE49-F238E27FC236}">
                <a16:creationId xmlns:a16="http://schemas.microsoft.com/office/drawing/2014/main" id="{1F435A25-E12A-5628-7CB9-80CC30B1B0A0}"/>
              </a:ext>
            </a:extLst>
          </p:cNvPr>
          <p:cNvSpPr/>
          <p:nvPr/>
        </p:nvSpPr>
        <p:spPr>
          <a:xfrm>
            <a:off x="3241993" y="5568244"/>
            <a:ext cx="1306513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Mettre en pause</a:t>
            </a:r>
          </a:p>
        </p:txBody>
      </p:sp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91D9AE3D-3C68-68B7-760B-5DBDF889E214}"/>
              </a:ext>
            </a:extLst>
          </p:cNvPr>
          <p:cNvSpPr/>
          <p:nvPr/>
        </p:nvSpPr>
        <p:spPr>
          <a:xfrm>
            <a:off x="4620578" y="5568244"/>
            <a:ext cx="1616075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Modifier gratuitement</a:t>
            </a: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A224D789-D170-3024-1EF0-780DA139EEE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1270" y="5568244"/>
            <a:ext cx="329691" cy="335279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BD5C77C8-3D50-BBE3-AAD5-03F747DAD397}"/>
              </a:ext>
            </a:extLst>
          </p:cNvPr>
          <p:cNvSpPr/>
          <p:nvPr/>
        </p:nvSpPr>
        <p:spPr>
          <a:xfrm>
            <a:off x="3324225" y="2592375"/>
            <a:ext cx="3848418" cy="4616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/>
              <a:t>Vers  un formulaire ? + Insert ?</a:t>
            </a:r>
          </a:p>
          <a:p>
            <a:pPr algn="ctr"/>
            <a:r>
              <a:rPr lang="fr-FR" sz="1100" dirty="0"/>
              <a:t>Voir comment fonctionne cette partie chez « leboncoin.fr »</a:t>
            </a:r>
          </a:p>
        </p:txBody>
      </p:sp>
      <p:sp>
        <p:nvSpPr>
          <p:cNvPr id="18" name="Flèche : haut 17">
            <a:extLst>
              <a:ext uri="{FF2B5EF4-FFF2-40B4-BE49-F238E27FC236}">
                <a16:creationId xmlns:a16="http://schemas.microsoft.com/office/drawing/2014/main" id="{2156E989-8F50-D066-1087-D8D9C08F2310}"/>
              </a:ext>
            </a:extLst>
          </p:cNvPr>
          <p:cNvSpPr/>
          <p:nvPr/>
        </p:nvSpPr>
        <p:spPr>
          <a:xfrm rot="19190764">
            <a:off x="2863307" y="2312356"/>
            <a:ext cx="407488" cy="752903"/>
          </a:xfrm>
          <a:prstGeom prst="up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0F40314-8BBD-72C7-43A4-8C5657367B7C}"/>
              </a:ext>
            </a:extLst>
          </p:cNvPr>
          <p:cNvSpPr/>
          <p:nvPr/>
        </p:nvSpPr>
        <p:spPr>
          <a:xfrm>
            <a:off x="4683442" y="3200852"/>
            <a:ext cx="3848418" cy="4616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/>
              <a:t>Un UPDATE,</a:t>
            </a:r>
          </a:p>
          <a:p>
            <a:pPr algn="ctr"/>
            <a:r>
              <a:rPr lang="fr-FR" sz="1100" dirty="0"/>
              <a:t>Cependant il faut s’assurer de bien avoir l’ID de l’annonce</a:t>
            </a:r>
          </a:p>
        </p:txBody>
      </p:sp>
      <p:sp>
        <p:nvSpPr>
          <p:cNvPr id="44" name="Flèche : haut 43">
            <a:extLst>
              <a:ext uri="{FF2B5EF4-FFF2-40B4-BE49-F238E27FC236}">
                <a16:creationId xmlns:a16="http://schemas.microsoft.com/office/drawing/2014/main" id="{88BC9EA4-DA71-8EAF-2182-811470F894B9}"/>
              </a:ext>
            </a:extLst>
          </p:cNvPr>
          <p:cNvSpPr/>
          <p:nvPr/>
        </p:nvSpPr>
        <p:spPr>
          <a:xfrm rot="14197338">
            <a:off x="4107789" y="3233247"/>
            <a:ext cx="410399" cy="834448"/>
          </a:xfrm>
          <a:prstGeom prst="up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E78F5AA-6212-5302-CB44-EFC527677C48}"/>
              </a:ext>
            </a:extLst>
          </p:cNvPr>
          <p:cNvSpPr/>
          <p:nvPr/>
        </p:nvSpPr>
        <p:spPr>
          <a:xfrm>
            <a:off x="267811" y="4380679"/>
            <a:ext cx="3848418" cy="4616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/>
              <a:t>Un UPDATE,</a:t>
            </a:r>
          </a:p>
          <a:p>
            <a:pPr algn="ctr"/>
            <a:r>
              <a:rPr lang="fr-FR" sz="1100" dirty="0"/>
              <a:t>Cependant il faut s’assurer de bien avoir l’ID de l’annonce</a:t>
            </a:r>
          </a:p>
        </p:txBody>
      </p:sp>
      <p:sp>
        <p:nvSpPr>
          <p:cNvPr id="46" name="Flèche : haut 45">
            <a:extLst>
              <a:ext uri="{FF2B5EF4-FFF2-40B4-BE49-F238E27FC236}">
                <a16:creationId xmlns:a16="http://schemas.microsoft.com/office/drawing/2014/main" id="{ECFB966A-26B0-303B-2182-C498060B7019}"/>
              </a:ext>
            </a:extLst>
          </p:cNvPr>
          <p:cNvSpPr/>
          <p:nvPr/>
        </p:nvSpPr>
        <p:spPr>
          <a:xfrm rot="7650166">
            <a:off x="4343304" y="4504880"/>
            <a:ext cx="410399" cy="1377352"/>
          </a:xfrm>
          <a:prstGeom prst="up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4DB05D7-5284-D66E-E1BD-910461F3FDBF}"/>
              </a:ext>
            </a:extLst>
          </p:cNvPr>
          <p:cNvSpPr/>
          <p:nvPr/>
        </p:nvSpPr>
        <p:spPr>
          <a:xfrm>
            <a:off x="5329603" y="4395592"/>
            <a:ext cx="3848418" cy="4616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/>
              <a:t>Un DELETE,</a:t>
            </a:r>
          </a:p>
          <a:p>
            <a:pPr algn="ctr"/>
            <a:r>
              <a:rPr lang="fr-FR" sz="1100" dirty="0"/>
              <a:t>Cependant il faut s’assurer de bien avoir l’ID de l’annonce</a:t>
            </a:r>
          </a:p>
        </p:txBody>
      </p:sp>
      <p:sp>
        <p:nvSpPr>
          <p:cNvPr id="48" name="Flèche : haut 47">
            <a:extLst>
              <a:ext uri="{FF2B5EF4-FFF2-40B4-BE49-F238E27FC236}">
                <a16:creationId xmlns:a16="http://schemas.microsoft.com/office/drawing/2014/main" id="{5984BF87-0321-793D-14CC-F202A1409B41}"/>
              </a:ext>
            </a:extLst>
          </p:cNvPr>
          <p:cNvSpPr/>
          <p:nvPr/>
        </p:nvSpPr>
        <p:spPr>
          <a:xfrm rot="13042834">
            <a:off x="6723621" y="4807237"/>
            <a:ext cx="410399" cy="945492"/>
          </a:xfrm>
          <a:prstGeom prst="up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B28367D-FAA5-B1C6-F194-0E39265EEA02}"/>
              </a:ext>
            </a:extLst>
          </p:cNvPr>
          <p:cNvSpPr/>
          <p:nvPr/>
        </p:nvSpPr>
        <p:spPr>
          <a:xfrm>
            <a:off x="228600" y="1178467"/>
            <a:ext cx="746760" cy="68623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657776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472FB-11F8-5FFE-B781-B76C50940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8F93E35E-19D4-7171-7A96-B8CAF9327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160" y="304800"/>
            <a:ext cx="1315720" cy="277719"/>
          </a:xfrm>
          <a:prstGeom prst="rect">
            <a:avLst/>
          </a:prstGeom>
        </p:spPr>
      </p:pic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36FDA7A8-AC6B-73B5-87A8-CDCC34860995}"/>
              </a:ext>
            </a:extLst>
          </p:cNvPr>
          <p:cNvSpPr/>
          <p:nvPr/>
        </p:nvSpPr>
        <p:spPr>
          <a:xfrm>
            <a:off x="2950845" y="247239"/>
            <a:ext cx="159766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Déposer une annonce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09CF1A11-5931-3483-9491-D07428167240}"/>
              </a:ext>
            </a:extLst>
          </p:cNvPr>
          <p:cNvSpPr/>
          <p:nvPr/>
        </p:nvSpPr>
        <p:spPr>
          <a:xfrm>
            <a:off x="4649471" y="247240"/>
            <a:ext cx="1597660" cy="335279"/>
          </a:xfrm>
          <a:prstGeom prst="roundRect">
            <a:avLst/>
          </a:prstGeom>
          <a:solidFill>
            <a:srgbClr val="F0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900" dirty="0">
                <a:solidFill>
                  <a:schemeClr val="tx1"/>
                </a:solidFill>
              </a:rPr>
              <a:t>Rechercher…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5D280E4-2BC0-3DCF-4E5D-065FBE1F0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623" y="278951"/>
            <a:ext cx="239229" cy="243284"/>
          </a:xfrm>
          <a:prstGeom prst="rect">
            <a:avLst/>
          </a:prstGeom>
        </p:spPr>
      </p:pic>
      <p:pic>
        <p:nvPicPr>
          <p:cNvPr id="6" name="Image 5" descr="Une image contenant noir, obscurité">
            <a:extLst>
              <a:ext uri="{FF2B5EF4-FFF2-40B4-BE49-F238E27FC236}">
                <a16:creationId xmlns:a16="http://schemas.microsoft.com/office/drawing/2014/main" id="{3284D14B-63CC-C9E2-ACF1-E930DC56C7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flipH="1">
            <a:off x="8104838" y="182014"/>
            <a:ext cx="193987" cy="164813"/>
          </a:xfrm>
          <a:prstGeom prst="rect">
            <a:avLst/>
          </a:prstGeom>
        </p:spPr>
      </p:pic>
      <p:pic>
        <p:nvPicPr>
          <p:cNvPr id="7" name="Image 6" descr="Une image contenant cœur, créativité">
            <a:extLst>
              <a:ext uri="{FF2B5EF4-FFF2-40B4-BE49-F238E27FC236}">
                <a16:creationId xmlns:a16="http://schemas.microsoft.com/office/drawing/2014/main" id="{55F85C68-4032-D65F-CC46-5922246F4DD0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flipH="1">
            <a:off x="7548551" y="201894"/>
            <a:ext cx="197334" cy="188503"/>
          </a:xfrm>
          <a:prstGeom prst="rect">
            <a:avLst/>
          </a:prstGeom>
        </p:spPr>
      </p:pic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BE0941A3-B0D5-AC15-2A5A-D0107BDA169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25324" y="186015"/>
            <a:ext cx="217989" cy="217989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EF63302-D9A8-EBCF-A70D-E6F6929D5195}"/>
              </a:ext>
            </a:extLst>
          </p:cNvPr>
          <p:cNvSpPr txBox="1"/>
          <p:nvPr/>
        </p:nvSpPr>
        <p:spPr>
          <a:xfrm>
            <a:off x="6478759" y="400593"/>
            <a:ext cx="98296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Mes recherches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406C134-5B68-9541-6A8A-7E60F40EB6BE}"/>
              </a:ext>
            </a:extLst>
          </p:cNvPr>
          <p:cNvSpPr txBox="1"/>
          <p:nvPr/>
        </p:nvSpPr>
        <p:spPr>
          <a:xfrm>
            <a:off x="7398253" y="400593"/>
            <a:ext cx="54534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Favoris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1562AD0-DCEA-09EE-D57B-77AD2FBDEDF0}"/>
              </a:ext>
            </a:extLst>
          </p:cNvPr>
          <p:cNvSpPr txBox="1"/>
          <p:nvPr/>
        </p:nvSpPr>
        <p:spPr>
          <a:xfrm>
            <a:off x="7895986" y="405584"/>
            <a:ext cx="68320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Messages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5B3A87E-6430-4B08-2A68-D5CEC57C271E}"/>
              </a:ext>
            </a:extLst>
          </p:cNvPr>
          <p:cNvSpPr/>
          <p:nvPr/>
        </p:nvSpPr>
        <p:spPr>
          <a:xfrm>
            <a:off x="8657778" y="143483"/>
            <a:ext cx="241873" cy="241873"/>
          </a:xfrm>
          <a:prstGeom prst="ellipse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6B7DA92-EC80-0928-CBED-78E58544F046}"/>
              </a:ext>
            </a:extLst>
          </p:cNvPr>
          <p:cNvSpPr txBox="1"/>
          <p:nvPr/>
        </p:nvSpPr>
        <p:spPr>
          <a:xfrm>
            <a:off x="8531860" y="414878"/>
            <a:ext cx="47641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Steph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6FED936-5671-A4E1-32A5-1283BE8DC0A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9282" t="31983" r="69642" b="50786"/>
          <a:stretch>
            <a:fillRect/>
          </a:stretch>
        </p:blipFill>
        <p:spPr>
          <a:xfrm>
            <a:off x="1752601" y="1178467"/>
            <a:ext cx="1097280" cy="960121"/>
          </a:xfrm>
          <a:prstGeom prst="rect">
            <a:avLst/>
          </a:prstGeom>
        </p:spPr>
      </p:pic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ACB7694D-5141-F1E9-2AFD-01BC00A92C26}"/>
              </a:ext>
            </a:extLst>
          </p:cNvPr>
          <p:cNvSpPr/>
          <p:nvPr/>
        </p:nvSpPr>
        <p:spPr>
          <a:xfrm>
            <a:off x="1576423" y="1092016"/>
            <a:ext cx="6528415" cy="1506404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05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9AA705F-A7BA-4014-49B6-EC0FA0269EA3}"/>
              </a:ext>
            </a:extLst>
          </p:cNvPr>
          <p:cNvSpPr txBox="1"/>
          <p:nvPr/>
        </p:nvSpPr>
        <p:spPr>
          <a:xfrm>
            <a:off x="3067051" y="1308735"/>
            <a:ext cx="18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Webcam USB neuve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58E374B-6A5D-94EA-308E-E3005C0CF137}"/>
              </a:ext>
            </a:extLst>
          </p:cNvPr>
          <p:cNvSpPr txBox="1"/>
          <p:nvPr/>
        </p:nvSpPr>
        <p:spPr>
          <a:xfrm>
            <a:off x="3067051" y="1556921"/>
            <a:ext cx="514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5 €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0890108-7C0D-22C5-1FDB-158A53D3C4CF}"/>
              </a:ext>
            </a:extLst>
          </p:cNvPr>
          <p:cNvSpPr txBox="1"/>
          <p:nvPr/>
        </p:nvSpPr>
        <p:spPr>
          <a:xfrm>
            <a:off x="3067051" y="1812071"/>
            <a:ext cx="40722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Photo, audio &amp; vidéo – Créée le 15/06/2025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C7FAEA33-0B7E-BB0A-43E2-F9923FAB3F89}"/>
              </a:ext>
            </a:extLst>
          </p:cNvPr>
          <p:cNvSpPr/>
          <p:nvPr/>
        </p:nvSpPr>
        <p:spPr>
          <a:xfrm>
            <a:off x="1752601" y="2138588"/>
            <a:ext cx="141732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Vendez plus vite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915284C4-FFAA-871D-51AC-7DD657871C0B}"/>
              </a:ext>
            </a:extLst>
          </p:cNvPr>
          <p:cNvSpPr/>
          <p:nvPr/>
        </p:nvSpPr>
        <p:spPr>
          <a:xfrm>
            <a:off x="3241993" y="2133478"/>
            <a:ext cx="1306513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Mettre en pause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9E02A9D8-CEB8-74B0-A2C6-E3EFF4E92A86}"/>
              </a:ext>
            </a:extLst>
          </p:cNvPr>
          <p:cNvSpPr/>
          <p:nvPr/>
        </p:nvSpPr>
        <p:spPr>
          <a:xfrm>
            <a:off x="4620578" y="2133478"/>
            <a:ext cx="1616075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Modifier gratuitement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22DB7E27-8681-094D-D127-C6AF42854E3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1270" y="2133478"/>
            <a:ext cx="329691" cy="335279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6E166D1-A125-7442-D2C2-0BB59E2E6CD4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9282" t="31983" r="69642" b="50786"/>
          <a:stretch>
            <a:fillRect/>
          </a:stretch>
        </p:blipFill>
        <p:spPr>
          <a:xfrm>
            <a:off x="1752601" y="2880430"/>
            <a:ext cx="1097280" cy="960121"/>
          </a:xfrm>
          <a:prstGeom prst="rect">
            <a:avLst/>
          </a:prstGeom>
        </p:spPr>
      </p:pic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249F960A-2D93-D5F8-7390-C9BC2A0F170D}"/>
              </a:ext>
            </a:extLst>
          </p:cNvPr>
          <p:cNvSpPr/>
          <p:nvPr/>
        </p:nvSpPr>
        <p:spPr>
          <a:xfrm>
            <a:off x="1576423" y="2793979"/>
            <a:ext cx="6528415" cy="1506404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05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B1638D1D-A1D9-3074-89B3-F8654980270C}"/>
              </a:ext>
            </a:extLst>
          </p:cNvPr>
          <p:cNvSpPr txBox="1"/>
          <p:nvPr/>
        </p:nvSpPr>
        <p:spPr>
          <a:xfrm>
            <a:off x="3067051" y="3010698"/>
            <a:ext cx="18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Webcam USB neuve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46E8CAF0-2F91-85F9-56A0-899E2E0C37AB}"/>
              </a:ext>
            </a:extLst>
          </p:cNvPr>
          <p:cNvSpPr txBox="1"/>
          <p:nvPr/>
        </p:nvSpPr>
        <p:spPr>
          <a:xfrm>
            <a:off x="3067051" y="3258884"/>
            <a:ext cx="514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5 €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82D5D14F-87C2-AB68-D87A-22BF7EDFD3A6}"/>
              </a:ext>
            </a:extLst>
          </p:cNvPr>
          <p:cNvSpPr txBox="1"/>
          <p:nvPr/>
        </p:nvSpPr>
        <p:spPr>
          <a:xfrm>
            <a:off x="3067051" y="3514034"/>
            <a:ext cx="40722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Photo, audio &amp; vidéo – Créée le 15/06/2025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60986934-7170-A18D-63A2-C6980D11BDCB}"/>
              </a:ext>
            </a:extLst>
          </p:cNvPr>
          <p:cNvSpPr/>
          <p:nvPr/>
        </p:nvSpPr>
        <p:spPr>
          <a:xfrm>
            <a:off x="1752601" y="3840551"/>
            <a:ext cx="141732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Vendez plus vite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2479AF3B-6288-632C-2D2C-2E802689CDF1}"/>
              </a:ext>
            </a:extLst>
          </p:cNvPr>
          <p:cNvSpPr/>
          <p:nvPr/>
        </p:nvSpPr>
        <p:spPr>
          <a:xfrm>
            <a:off x="3241993" y="3835441"/>
            <a:ext cx="1306513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Mettre en pause</a:t>
            </a:r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3CF30105-6A20-2BDC-4519-6644D45F7FCA}"/>
              </a:ext>
            </a:extLst>
          </p:cNvPr>
          <p:cNvSpPr/>
          <p:nvPr/>
        </p:nvSpPr>
        <p:spPr>
          <a:xfrm>
            <a:off x="4620578" y="3835441"/>
            <a:ext cx="1616075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Modifier gratuitement</a:t>
            </a:r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D44D1393-0C5D-0C28-41FB-A3746620692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1270" y="3835441"/>
            <a:ext cx="329691" cy="335279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74866698-906F-D0E7-44BD-CF5BB5E48704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9282" t="31983" r="69642" b="50786"/>
          <a:stretch>
            <a:fillRect/>
          </a:stretch>
        </p:blipFill>
        <p:spPr>
          <a:xfrm>
            <a:off x="1752601" y="4613233"/>
            <a:ext cx="1097280" cy="960121"/>
          </a:xfrm>
          <a:prstGeom prst="rect">
            <a:avLst/>
          </a:prstGeom>
        </p:spPr>
      </p:pic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090148F8-C62D-DC25-1A20-2DA68051B507}"/>
              </a:ext>
            </a:extLst>
          </p:cNvPr>
          <p:cNvSpPr/>
          <p:nvPr/>
        </p:nvSpPr>
        <p:spPr>
          <a:xfrm>
            <a:off x="1576423" y="4526782"/>
            <a:ext cx="6528415" cy="1506404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05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26D3496-A2E8-87D2-AA38-D3F4A9A383BE}"/>
              </a:ext>
            </a:extLst>
          </p:cNvPr>
          <p:cNvSpPr txBox="1"/>
          <p:nvPr/>
        </p:nvSpPr>
        <p:spPr>
          <a:xfrm>
            <a:off x="3067051" y="4743501"/>
            <a:ext cx="18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Webcam USB neuve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E473886-CEEE-539F-0DA7-C63421F6F25F}"/>
              </a:ext>
            </a:extLst>
          </p:cNvPr>
          <p:cNvSpPr txBox="1"/>
          <p:nvPr/>
        </p:nvSpPr>
        <p:spPr>
          <a:xfrm>
            <a:off x="3067051" y="4991687"/>
            <a:ext cx="514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5 €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9B053CA9-555E-891B-88CC-321AE7EE44E7}"/>
              </a:ext>
            </a:extLst>
          </p:cNvPr>
          <p:cNvSpPr txBox="1"/>
          <p:nvPr/>
        </p:nvSpPr>
        <p:spPr>
          <a:xfrm>
            <a:off x="3067051" y="5246837"/>
            <a:ext cx="40722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Photo, audio &amp; vidéo – Créée le 15/06/2025</a:t>
            </a:r>
          </a:p>
        </p:txBody>
      </p: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DC84AADF-F8EE-647E-5F48-3F4300AB6AAA}"/>
              </a:ext>
            </a:extLst>
          </p:cNvPr>
          <p:cNvSpPr/>
          <p:nvPr/>
        </p:nvSpPr>
        <p:spPr>
          <a:xfrm>
            <a:off x="1752601" y="5573354"/>
            <a:ext cx="1417320" cy="335279"/>
          </a:xfrm>
          <a:prstGeom prst="roundRect">
            <a:avLst/>
          </a:prstGeom>
          <a:solidFill>
            <a:srgbClr val="FF6E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Vendez plus vite</a:t>
            </a:r>
          </a:p>
        </p:txBody>
      </p:sp>
      <p:sp>
        <p:nvSpPr>
          <p:cNvPr id="40" name="Rectangle : coins arrondis 39">
            <a:extLst>
              <a:ext uri="{FF2B5EF4-FFF2-40B4-BE49-F238E27FC236}">
                <a16:creationId xmlns:a16="http://schemas.microsoft.com/office/drawing/2014/main" id="{C4F85E1B-BFE4-42A2-E76F-4A787160B59C}"/>
              </a:ext>
            </a:extLst>
          </p:cNvPr>
          <p:cNvSpPr/>
          <p:nvPr/>
        </p:nvSpPr>
        <p:spPr>
          <a:xfrm>
            <a:off x="3241993" y="5568244"/>
            <a:ext cx="1306513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Mettre en pause</a:t>
            </a:r>
          </a:p>
        </p:txBody>
      </p:sp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2E79470C-8538-81A9-C62C-1B74319B2A9C}"/>
              </a:ext>
            </a:extLst>
          </p:cNvPr>
          <p:cNvSpPr/>
          <p:nvPr/>
        </p:nvSpPr>
        <p:spPr>
          <a:xfrm>
            <a:off x="4620578" y="5568244"/>
            <a:ext cx="1616075" cy="335279"/>
          </a:xfrm>
          <a:prstGeom prst="round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Modifier gratuitement</a:t>
            </a: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9EF1D251-DE6D-2257-515B-0FB64C4312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1270" y="5568244"/>
            <a:ext cx="329691" cy="335279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93A4F00B-7B30-5A8A-787F-37FBEECC57B9}"/>
              </a:ext>
            </a:extLst>
          </p:cNvPr>
          <p:cNvSpPr/>
          <p:nvPr/>
        </p:nvSpPr>
        <p:spPr>
          <a:xfrm>
            <a:off x="3324225" y="2592375"/>
            <a:ext cx="1616075" cy="4616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/>
              <a:t>C’est un a href</a:t>
            </a:r>
          </a:p>
        </p:txBody>
      </p:sp>
      <p:sp>
        <p:nvSpPr>
          <p:cNvPr id="18" name="Flèche : haut 17">
            <a:extLst>
              <a:ext uri="{FF2B5EF4-FFF2-40B4-BE49-F238E27FC236}">
                <a16:creationId xmlns:a16="http://schemas.microsoft.com/office/drawing/2014/main" id="{F3577E91-F687-CD97-65EF-A894971CF8FD}"/>
              </a:ext>
            </a:extLst>
          </p:cNvPr>
          <p:cNvSpPr/>
          <p:nvPr/>
        </p:nvSpPr>
        <p:spPr>
          <a:xfrm rot="19190764">
            <a:off x="2863307" y="2312356"/>
            <a:ext cx="407488" cy="752903"/>
          </a:xfrm>
          <a:prstGeom prst="up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Flèche : haut 43">
            <a:extLst>
              <a:ext uri="{FF2B5EF4-FFF2-40B4-BE49-F238E27FC236}">
                <a16:creationId xmlns:a16="http://schemas.microsoft.com/office/drawing/2014/main" id="{48D8DD43-0851-E98B-6261-6B697C5BDCD4}"/>
              </a:ext>
            </a:extLst>
          </p:cNvPr>
          <p:cNvSpPr/>
          <p:nvPr/>
        </p:nvSpPr>
        <p:spPr>
          <a:xfrm rot="14197338">
            <a:off x="4107789" y="3233247"/>
            <a:ext cx="410399" cy="834448"/>
          </a:xfrm>
          <a:prstGeom prst="up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Flèche : haut 45">
            <a:extLst>
              <a:ext uri="{FF2B5EF4-FFF2-40B4-BE49-F238E27FC236}">
                <a16:creationId xmlns:a16="http://schemas.microsoft.com/office/drawing/2014/main" id="{95E73705-E434-7D36-AE80-19D3A74B5B15}"/>
              </a:ext>
            </a:extLst>
          </p:cNvPr>
          <p:cNvSpPr/>
          <p:nvPr/>
        </p:nvSpPr>
        <p:spPr>
          <a:xfrm rot="7650166">
            <a:off x="4343304" y="4504880"/>
            <a:ext cx="410399" cy="1377352"/>
          </a:xfrm>
          <a:prstGeom prst="up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Flèche : haut 47">
            <a:extLst>
              <a:ext uri="{FF2B5EF4-FFF2-40B4-BE49-F238E27FC236}">
                <a16:creationId xmlns:a16="http://schemas.microsoft.com/office/drawing/2014/main" id="{4B7C2BF3-5B30-DEC5-7403-4D478EE2F0C4}"/>
              </a:ext>
            </a:extLst>
          </p:cNvPr>
          <p:cNvSpPr/>
          <p:nvPr/>
        </p:nvSpPr>
        <p:spPr>
          <a:xfrm rot="13042834">
            <a:off x="6723621" y="4807237"/>
            <a:ext cx="410399" cy="945492"/>
          </a:xfrm>
          <a:prstGeom prst="up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B7ABD23-130F-7EF3-81D2-FF92B184644F}"/>
              </a:ext>
            </a:extLst>
          </p:cNvPr>
          <p:cNvSpPr/>
          <p:nvPr/>
        </p:nvSpPr>
        <p:spPr>
          <a:xfrm>
            <a:off x="228600" y="1178467"/>
            <a:ext cx="746760" cy="68623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C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210D24C-FEE1-077F-A41D-98FFBD750E0E}"/>
              </a:ext>
            </a:extLst>
          </p:cNvPr>
          <p:cNvSpPr/>
          <p:nvPr/>
        </p:nvSpPr>
        <p:spPr>
          <a:xfrm>
            <a:off x="4763218" y="3147397"/>
            <a:ext cx="1616075" cy="4616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/>
              <a:t>C’est un a href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7930A1A-D4AA-5C31-B960-532E8EFBF1B7}"/>
              </a:ext>
            </a:extLst>
          </p:cNvPr>
          <p:cNvSpPr/>
          <p:nvPr/>
        </p:nvSpPr>
        <p:spPr>
          <a:xfrm>
            <a:off x="2461261" y="4455690"/>
            <a:ext cx="1616075" cy="4616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/>
              <a:t>C’est un a href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01375BC-157A-4BE6-640E-AB3BC83DFADE}"/>
              </a:ext>
            </a:extLst>
          </p:cNvPr>
          <p:cNvSpPr/>
          <p:nvPr/>
        </p:nvSpPr>
        <p:spPr>
          <a:xfrm>
            <a:off x="6331267" y="4491815"/>
            <a:ext cx="1616075" cy="4616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/>
              <a:t>C’est un a href</a:t>
            </a:r>
          </a:p>
        </p:txBody>
      </p:sp>
    </p:spTree>
    <p:extLst>
      <p:ext uri="{BB962C8B-B14F-4D97-AF65-F5344CB8AC3E}">
        <p14:creationId xmlns:p14="http://schemas.microsoft.com/office/powerpoint/2010/main" val="425326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A6132D-8771-6B75-7618-D5F414389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1. Lorsqu’on récupère l’ID d’une ligne de données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0390E72-B1CB-F17F-6EDB-5958C3E24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sz="2400" dirty="0"/>
              <a:t>Un « ID » qu’importe son nom, surtout s’il est auto incrémentée,</a:t>
            </a:r>
          </a:p>
          <a:p>
            <a:pPr algn="just"/>
            <a:r>
              <a:rPr lang="fr-FR" sz="2400" dirty="0"/>
              <a:t>Est un identifiant en théorie censé être UNIQUE,</a:t>
            </a:r>
          </a:p>
          <a:p>
            <a:pPr algn="just"/>
            <a:r>
              <a:rPr lang="fr-FR" sz="2400" dirty="0"/>
              <a:t>Cette unicité, permet à la ligne concernée d’être la seule à être traitée au moment où l’on a besoin,</a:t>
            </a:r>
          </a:p>
          <a:p>
            <a:pPr algn="just"/>
            <a:r>
              <a:rPr lang="fr-FR" sz="2400" dirty="0"/>
              <a:t>Ce besoin peut-être : Une sélection (SELECT), Une modification (UPDATE), Une Suppression (DELETE), Autre besoin de traitement permettant de cibler la ligne,</a:t>
            </a:r>
          </a:p>
          <a:p>
            <a:pPr algn="just"/>
            <a:r>
              <a:rPr lang="fr-FR" sz="2400" dirty="0"/>
              <a:t>Ceci, est un traitement de données normale et courant qu’un développeur ne peut ignorer (Voir S.I et Collecte et traitement des données)</a:t>
            </a:r>
          </a:p>
        </p:txBody>
      </p:sp>
    </p:spTree>
    <p:extLst>
      <p:ext uri="{BB962C8B-B14F-4D97-AF65-F5344CB8AC3E}">
        <p14:creationId xmlns:p14="http://schemas.microsoft.com/office/powerpoint/2010/main" val="986510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F9153-35B7-4B57-CD5A-88005C833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A89693-0529-9B92-364A-32B261D9F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2. Lorsqu’on récupère l’ID d’une ligne de données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C0128C-3E7C-E81F-EBA2-279198634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1443355"/>
          </a:xfrm>
        </p:spPr>
        <p:txBody>
          <a:bodyPr>
            <a:normAutofit/>
          </a:bodyPr>
          <a:lstStyle/>
          <a:p>
            <a:pPr algn="just"/>
            <a:r>
              <a:rPr lang="fr-FR" sz="2400" dirty="0"/>
              <a:t>Exemple de code SQL avec un UPDATE :</a:t>
            </a:r>
          </a:p>
          <a:p>
            <a:pPr algn="just"/>
            <a:r>
              <a:rPr lang="fr-FR" sz="2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UPDATE</a:t>
            </a:r>
            <a:r>
              <a:rPr lang="fr-FR" sz="2400" dirty="0"/>
              <a:t> </a:t>
            </a:r>
            <a:r>
              <a:rPr lang="fr-FR" sz="2400" dirty="0" err="1"/>
              <a:t>Nom_Table</a:t>
            </a:r>
            <a:r>
              <a:rPr lang="fr-FR" sz="2400" dirty="0"/>
              <a:t> </a:t>
            </a:r>
            <a:r>
              <a:rPr lang="fr-FR" sz="2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SET</a:t>
            </a:r>
            <a:r>
              <a:rPr lang="fr-FR" sz="2400" dirty="0"/>
              <a:t> </a:t>
            </a:r>
            <a:r>
              <a:rPr lang="fr-FR" sz="2400" dirty="0" err="1"/>
              <a:t>NomColonne</a:t>
            </a:r>
            <a:r>
              <a:rPr lang="fr-FR" sz="2400" dirty="0"/>
              <a:t>=‘Nouvelle valeur’ </a:t>
            </a:r>
            <a:r>
              <a:rPr lang="fr-FR" sz="2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WHERE</a:t>
            </a:r>
            <a:r>
              <a:rPr lang="fr-FR" sz="2400" dirty="0"/>
              <a:t> </a:t>
            </a:r>
            <a:r>
              <a:rPr lang="fr-FR" sz="2400" dirty="0" err="1"/>
              <a:t>IdLigne</a:t>
            </a:r>
            <a:r>
              <a:rPr lang="fr-FR" sz="2400" dirty="0"/>
              <a:t>=4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45A82B89-CC97-C801-4627-F95CFA590C99}"/>
              </a:ext>
            </a:extLst>
          </p:cNvPr>
          <p:cNvCxnSpPr/>
          <p:nvPr/>
        </p:nvCxnSpPr>
        <p:spPr>
          <a:xfrm flipV="1">
            <a:off x="1821180" y="2956560"/>
            <a:ext cx="548640" cy="5867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CD810A2A-AE3B-A513-1AEC-6F0729C6C112}"/>
              </a:ext>
            </a:extLst>
          </p:cNvPr>
          <p:cNvCxnSpPr/>
          <p:nvPr/>
        </p:nvCxnSpPr>
        <p:spPr>
          <a:xfrm flipV="1">
            <a:off x="4625340" y="2682240"/>
            <a:ext cx="548640" cy="5867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81DC33C1-DFC6-5C05-1696-57AC88ABEF2A}"/>
              </a:ext>
            </a:extLst>
          </p:cNvPr>
          <p:cNvCxnSpPr/>
          <p:nvPr/>
        </p:nvCxnSpPr>
        <p:spPr>
          <a:xfrm flipV="1">
            <a:off x="7094220" y="2682240"/>
            <a:ext cx="548640" cy="5867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9366F1C1-6B64-DC89-ED07-617D7F27AC88}"/>
              </a:ext>
            </a:extLst>
          </p:cNvPr>
          <p:cNvCxnSpPr>
            <a:cxnSpLocks/>
          </p:cNvCxnSpPr>
          <p:nvPr/>
        </p:nvCxnSpPr>
        <p:spPr>
          <a:xfrm flipH="1" flipV="1">
            <a:off x="3299460" y="2975610"/>
            <a:ext cx="784860" cy="155067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6D294865-B25D-BB91-AE1D-9D67EED33438}"/>
              </a:ext>
            </a:extLst>
          </p:cNvPr>
          <p:cNvSpPr txBox="1"/>
          <p:nvPr/>
        </p:nvSpPr>
        <p:spPr>
          <a:xfrm>
            <a:off x="1135380" y="3543300"/>
            <a:ext cx="147828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L’identifiant unique A.I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22AA718-85D6-D11F-ACCC-6416AABCE8F9}"/>
              </a:ext>
            </a:extLst>
          </p:cNvPr>
          <p:cNvSpPr txBox="1"/>
          <p:nvPr/>
        </p:nvSpPr>
        <p:spPr>
          <a:xfrm>
            <a:off x="2613660" y="4632960"/>
            <a:ext cx="2933700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La valeur de cet identifiant :</a:t>
            </a:r>
          </a:p>
          <a:p>
            <a:pPr algn="ctr"/>
            <a:r>
              <a:rPr lang="fr-FR" sz="1400" dirty="0"/>
              <a:t>Cela signifie que </a:t>
            </a:r>
            <a:r>
              <a:rPr lang="fr-FR" sz="1400" dirty="0" err="1"/>
              <a:t>PhP</a:t>
            </a:r>
            <a:r>
              <a:rPr lang="fr-FR" sz="1400" dirty="0"/>
              <a:t> va POINTER (notion de pointeur) sur cette ligne en particulier….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A5691A4-0B42-DE69-B1F1-A75F3E8D5760}"/>
              </a:ext>
            </a:extLst>
          </p:cNvPr>
          <p:cNvSpPr txBox="1"/>
          <p:nvPr/>
        </p:nvSpPr>
        <p:spPr>
          <a:xfrm>
            <a:off x="3886200" y="3281690"/>
            <a:ext cx="1478280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Le nom de la colonne à modifier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114B728-EDC5-3891-F905-1BBFDE91533C}"/>
              </a:ext>
            </a:extLst>
          </p:cNvPr>
          <p:cNvSpPr txBox="1"/>
          <p:nvPr/>
        </p:nvSpPr>
        <p:spPr>
          <a:xfrm>
            <a:off x="6314122" y="3248680"/>
            <a:ext cx="2090738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La nouvelle valeur de la colonne à modifier</a:t>
            </a:r>
          </a:p>
        </p:txBody>
      </p:sp>
    </p:spTree>
    <p:extLst>
      <p:ext uri="{BB962C8B-B14F-4D97-AF65-F5344CB8AC3E}">
        <p14:creationId xmlns:p14="http://schemas.microsoft.com/office/powerpoint/2010/main" val="2178529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DA9E74-0F0F-AA08-87B2-1049C6DC3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3. Lorsqu’on récupère l’ID d’une ligne de données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EA6419-1695-BAC6-C85D-E44493E96C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Souvent une étape de récupération de l’ID peut commencer par un SELECT, exemple :</a:t>
            </a:r>
          </a:p>
          <a:p>
            <a:r>
              <a:rPr lang="fr-FR" dirty="0"/>
              <a:t>SELECT * FROM </a:t>
            </a:r>
            <a:r>
              <a:rPr lang="fr-FR" dirty="0" err="1"/>
              <a:t>Nom_Table</a:t>
            </a:r>
            <a:endParaRPr lang="fr-FR" dirty="0"/>
          </a:p>
          <a:p>
            <a:r>
              <a:rPr lang="fr-FR" dirty="0"/>
              <a:t>Suivi de la construction d’un tableau mémoire, par exemple avec la commande </a:t>
            </a:r>
            <a:r>
              <a:rPr lang="fr-FR" b="1" dirty="0" err="1"/>
              <a:t>mysqli_fetch_assoc</a:t>
            </a:r>
            <a:r>
              <a:rPr lang="fr-FR" dirty="0"/>
              <a:t>,</a:t>
            </a:r>
          </a:p>
          <a:p>
            <a:r>
              <a:rPr lang="fr-FR" dirty="0"/>
              <a:t>Dans ce tableau on en profite pour récupérer la valeur de l’identifiant unique, que l’on peut glisser partout dans notre code HTML par exemple :</a:t>
            </a:r>
          </a:p>
          <a:p>
            <a:r>
              <a:rPr lang="fr-FR" sz="2400" b="1" dirty="0"/>
              <a:t>&lt;a href=‘</a:t>
            </a:r>
            <a:r>
              <a:rPr lang="fr-FR" sz="2400" b="1" dirty="0" err="1"/>
              <a:t>mapage.php?id</a:t>
            </a:r>
            <a:r>
              <a:rPr lang="fr-FR" sz="2400" b="1" dirty="0"/>
              <a:t>=&lt;?=$id;?&gt;Mettre en pause&lt;/a&gt;</a:t>
            </a:r>
          </a:p>
          <a:p>
            <a:r>
              <a:rPr lang="fr-FR" sz="2400" b="1" dirty="0"/>
              <a:t>Dans ce cas, ‘</a:t>
            </a:r>
            <a:r>
              <a:rPr lang="fr-FR" sz="2400" b="1" dirty="0" err="1"/>
              <a:t>mapage.php</a:t>
            </a:r>
            <a:r>
              <a:rPr lang="fr-FR" sz="2400" b="1" dirty="0"/>
              <a:t>’ est peut-être la page de traitement de l’information… ou autre…</a:t>
            </a:r>
          </a:p>
        </p:txBody>
      </p:sp>
    </p:spTree>
    <p:extLst>
      <p:ext uri="{BB962C8B-B14F-4D97-AF65-F5344CB8AC3E}">
        <p14:creationId xmlns:p14="http://schemas.microsoft.com/office/powerpoint/2010/main" val="38165146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917</Words>
  <Application>Microsoft Office PowerPoint</Application>
  <PresentationFormat>Format A4 (210 x 297 mm)</PresentationFormat>
  <Paragraphs>156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Kristen ITC</vt:lpstr>
      <vt:lpstr>Thème Office</vt:lpstr>
      <vt:lpstr>Micro Projet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1. Lorsqu’on récupère l’ID d’une ligne de données ?</vt:lpstr>
      <vt:lpstr>2. Lorsqu’on récupère l’ID d’une ligne de données ?</vt:lpstr>
      <vt:lpstr>3. Lorsqu’on récupère l’ID d’une ligne de données ?</vt:lpstr>
      <vt:lpstr>4. Lorsqu’on récupère l’ID d’une ligne de données ?</vt:lpstr>
      <vt:lpstr>Présentation PowerPoint</vt:lpstr>
      <vt:lpstr>Brouillon et icones…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 NUMERIQUE</dc:creator>
  <cp:lastModifiedBy>GO NUMERIQUE</cp:lastModifiedBy>
  <cp:revision>29</cp:revision>
  <dcterms:created xsi:type="dcterms:W3CDTF">2025-08-06T16:00:06Z</dcterms:created>
  <dcterms:modified xsi:type="dcterms:W3CDTF">2025-08-07T06:40:14Z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8A8CE1FE-B68F-40F4-B309-E182F3181469</vt:lpwstr>
  </property>
  <property fmtid="{D5CDD505-2E9C-101B-9397-08002B2CF9AE}" pid="3" name="ArticulatePath">
    <vt:lpwstr>Présentation4</vt:lpwstr>
  </property>
</Properties>
</file>